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7" r:id="rId2"/>
    <p:sldId id="280" r:id="rId3"/>
    <p:sldId id="257" r:id="rId4"/>
    <p:sldId id="268" r:id="rId5"/>
    <p:sldId id="269" r:id="rId6"/>
    <p:sldId id="281" r:id="rId7"/>
    <p:sldId id="285" r:id="rId8"/>
    <p:sldId id="284" r:id="rId9"/>
    <p:sldId id="283" r:id="rId10"/>
    <p:sldId id="282" r:id="rId11"/>
    <p:sldId id="274" r:id="rId12"/>
    <p:sldId id="272" r:id="rId13"/>
    <p:sldId id="270" r:id="rId14"/>
    <p:sldId id="286" r:id="rId15"/>
    <p:sldId id="287" r:id="rId16"/>
    <p:sldId id="293" r:id="rId17"/>
    <p:sldId id="292" r:id="rId18"/>
    <p:sldId id="291" r:id="rId19"/>
    <p:sldId id="290" r:id="rId20"/>
    <p:sldId id="289" r:id="rId21"/>
    <p:sldId id="288" r:id="rId22"/>
    <p:sldId id="294" r:id="rId23"/>
    <p:sldId id="295" r:id="rId24"/>
    <p:sldId id="296" r:id="rId25"/>
    <p:sldId id="297" r:id="rId26"/>
    <p:sldId id="279" r:id="rId27"/>
    <p:sldId id="298" r:id="rId28"/>
    <p:sldId id="299" r:id="rId29"/>
    <p:sldId id="300" r:id="rId30"/>
    <p:sldId id="276" r:id="rId31"/>
  </p:sldIdLst>
  <p:sldSz cx="9144000" cy="6858000" type="screen4x3"/>
  <p:notesSz cx="7010400" cy="9296400"/>
  <p:defaultTextStyle>
    <a:defPPr marL="0" marR="0" indent="0" algn="l" defTabSz="73563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73563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48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F80"/>
    <a:srgbClr val="8BB7B4"/>
    <a:srgbClr val="F1F6F5"/>
    <a:srgbClr val="C4DBD3"/>
    <a:srgbClr val="7C98B6"/>
    <a:srgbClr val="FF6685"/>
    <a:srgbClr val="425B76"/>
    <a:srgbClr val="5C2CCE"/>
    <a:srgbClr val="F36050"/>
    <a:srgbClr val="604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780"/>
  </p:normalViewPr>
  <p:slideViewPr>
    <p:cSldViewPr snapToGrid="0" snapToObjects="1">
      <p:cViewPr varScale="1">
        <p:scale>
          <a:sx n="109" d="100"/>
          <a:sy n="109" d="100"/>
        </p:scale>
        <p:origin x="16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30DD6-0890-417D-BCA0-CC5B6FABEADB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638FA5-D9CB-47B2-9473-115AB6249442}">
      <dgm:prSet phldrT="[Text]" custT="1"/>
      <dgm:spPr>
        <a:solidFill>
          <a:srgbClr val="C4DBD3"/>
        </a:solidFill>
      </dgm:spPr>
      <dgm:t>
        <a:bodyPr/>
        <a:lstStyle/>
        <a:p>
          <a:r>
            <a:rPr lang="en-US" sz="4800" dirty="0" smtClean="0"/>
            <a:t>$1</a:t>
          </a:r>
          <a:endParaRPr lang="en-US" sz="4800" dirty="0"/>
        </a:p>
      </dgm:t>
    </dgm:pt>
    <dgm:pt modelId="{2614DCF2-00D2-46FE-A976-9A4739077DEA}" type="parTrans" cxnId="{B7977848-C81B-4D72-A01D-850A3333232D}">
      <dgm:prSet/>
      <dgm:spPr/>
      <dgm:t>
        <a:bodyPr/>
        <a:lstStyle/>
        <a:p>
          <a:endParaRPr lang="en-US"/>
        </a:p>
      </dgm:t>
    </dgm:pt>
    <dgm:pt modelId="{BE6BAAC5-DD0E-4D70-9068-194F23FE572E}" type="sibTrans" cxnId="{B7977848-C81B-4D72-A01D-850A3333232D}">
      <dgm:prSet/>
      <dgm:spPr/>
      <dgm:t>
        <a:bodyPr/>
        <a:lstStyle/>
        <a:p>
          <a:endParaRPr lang="en-US"/>
        </a:p>
      </dgm:t>
    </dgm:pt>
    <dgm:pt modelId="{B0B60943-89C6-4523-AD3D-C14622F7ADD4}">
      <dgm:prSet phldrT="[Text]"/>
      <dgm:spPr>
        <a:solidFill>
          <a:srgbClr val="8BB7B4"/>
        </a:solidFill>
      </dgm:spPr>
      <dgm:t>
        <a:bodyPr/>
        <a:lstStyle/>
        <a:p>
          <a:r>
            <a:rPr lang="en-US" dirty="0" smtClean="0"/>
            <a:t>Capital Project $ .22</a:t>
          </a:r>
          <a:endParaRPr lang="en-US" dirty="0"/>
        </a:p>
      </dgm:t>
    </dgm:pt>
    <dgm:pt modelId="{7DA8C4A7-70EB-47AD-85FC-FB7AC1F113A5}" type="parTrans" cxnId="{5B005DFB-9389-42E3-81BF-2FA435696A74}">
      <dgm:prSet/>
      <dgm:spPr/>
      <dgm:t>
        <a:bodyPr/>
        <a:lstStyle/>
        <a:p>
          <a:endParaRPr lang="en-US"/>
        </a:p>
      </dgm:t>
    </dgm:pt>
    <dgm:pt modelId="{D2D43F6F-084F-4583-A46D-6CB72D0743D1}" type="sibTrans" cxnId="{5B005DFB-9389-42E3-81BF-2FA435696A74}">
      <dgm:prSet/>
      <dgm:spPr/>
      <dgm:t>
        <a:bodyPr/>
        <a:lstStyle/>
        <a:p>
          <a:endParaRPr lang="en-US"/>
        </a:p>
      </dgm:t>
    </dgm:pt>
    <dgm:pt modelId="{5FD21C90-DDB2-4AF5-9238-93D070F74EA0}">
      <dgm:prSet phldrT="[Text]"/>
      <dgm:spPr>
        <a:solidFill>
          <a:srgbClr val="8BB7B4"/>
        </a:solidFill>
      </dgm:spPr>
      <dgm:t>
        <a:bodyPr/>
        <a:lstStyle/>
        <a:p>
          <a:r>
            <a:rPr lang="en-US" dirty="0" smtClean="0"/>
            <a:t>Parks $ .07</a:t>
          </a:r>
          <a:endParaRPr lang="en-US" dirty="0"/>
        </a:p>
      </dgm:t>
    </dgm:pt>
    <dgm:pt modelId="{9FF36254-C60D-41EA-B578-F176EDA4BDA6}" type="parTrans" cxnId="{67CE0F87-72AC-42B0-92C3-475EA5E69B22}">
      <dgm:prSet/>
      <dgm:spPr/>
      <dgm:t>
        <a:bodyPr/>
        <a:lstStyle/>
        <a:p>
          <a:endParaRPr lang="en-US"/>
        </a:p>
      </dgm:t>
    </dgm:pt>
    <dgm:pt modelId="{38868811-6AB2-4499-B272-E60F2A1C49C3}" type="sibTrans" cxnId="{67CE0F87-72AC-42B0-92C3-475EA5E69B22}">
      <dgm:prSet/>
      <dgm:spPr/>
      <dgm:t>
        <a:bodyPr/>
        <a:lstStyle/>
        <a:p>
          <a:endParaRPr lang="en-US"/>
        </a:p>
      </dgm:t>
    </dgm:pt>
    <dgm:pt modelId="{280B8842-7506-4FBA-BE7B-D5647749C254}">
      <dgm:prSet phldrT="[Text]"/>
      <dgm:spPr>
        <a:solidFill>
          <a:srgbClr val="8BB7B4"/>
        </a:solidFill>
      </dgm:spPr>
      <dgm:t>
        <a:bodyPr/>
        <a:lstStyle/>
        <a:p>
          <a:r>
            <a:rPr lang="en-US" dirty="0" smtClean="0"/>
            <a:t>City Attorney </a:t>
          </a:r>
        </a:p>
        <a:p>
          <a:r>
            <a:rPr lang="en-US" dirty="0" smtClean="0"/>
            <a:t>$ .06</a:t>
          </a:r>
          <a:endParaRPr lang="en-US" dirty="0"/>
        </a:p>
      </dgm:t>
    </dgm:pt>
    <dgm:pt modelId="{9B9CE824-E5CF-4D59-B712-9CB4AF50871A}" type="parTrans" cxnId="{23CF2041-15E4-4A48-AB70-86B624A40359}">
      <dgm:prSet/>
      <dgm:spPr/>
      <dgm:t>
        <a:bodyPr/>
        <a:lstStyle/>
        <a:p>
          <a:endParaRPr lang="en-US"/>
        </a:p>
      </dgm:t>
    </dgm:pt>
    <dgm:pt modelId="{89311BEB-E88C-4718-AFE7-39A7FAF2A2FC}" type="sibTrans" cxnId="{23CF2041-15E4-4A48-AB70-86B624A40359}">
      <dgm:prSet/>
      <dgm:spPr/>
      <dgm:t>
        <a:bodyPr/>
        <a:lstStyle/>
        <a:p>
          <a:endParaRPr lang="en-US"/>
        </a:p>
      </dgm:t>
    </dgm:pt>
    <dgm:pt modelId="{071EA075-6846-4323-9F41-BFE1C67DA627}">
      <dgm:prSet phldrT="[Text]"/>
      <dgm:spPr>
        <a:solidFill>
          <a:srgbClr val="8BB7B4"/>
        </a:solidFill>
      </dgm:spPr>
      <dgm:t>
        <a:bodyPr/>
        <a:lstStyle/>
        <a:p>
          <a:r>
            <a:rPr lang="en-US" dirty="0" smtClean="0"/>
            <a:t>ALASD  $ .08</a:t>
          </a:r>
          <a:endParaRPr lang="en-US" dirty="0"/>
        </a:p>
      </dgm:t>
    </dgm:pt>
    <dgm:pt modelId="{B865AE45-5306-44AC-887A-58FEB7A79336}" type="parTrans" cxnId="{30F11B02-F1F3-4994-9892-B3F8768EDEFF}">
      <dgm:prSet/>
      <dgm:spPr/>
      <dgm:t>
        <a:bodyPr/>
        <a:lstStyle/>
        <a:p>
          <a:endParaRPr lang="en-US"/>
        </a:p>
      </dgm:t>
    </dgm:pt>
    <dgm:pt modelId="{AB8E64B8-DC89-4258-A781-0EFCC1258D61}" type="sibTrans" cxnId="{30F11B02-F1F3-4994-9892-B3F8768EDEFF}">
      <dgm:prSet/>
      <dgm:spPr/>
      <dgm:t>
        <a:bodyPr/>
        <a:lstStyle/>
        <a:p>
          <a:endParaRPr lang="en-US"/>
        </a:p>
      </dgm:t>
    </dgm:pt>
    <dgm:pt modelId="{9F1A069D-3736-4AF6-859F-4D490C86188E}">
      <dgm:prSet phldrT="[Text]"/>
      <dgm:spPr>
        <a:solidFill>
          <a:srgbClr val="8BB7B4"/>
        </a:solidFill>
      </dgm:spPr>
      <dgm:t>
        <a:bodyPr/>
        <a:lstStyle/>
        <a:p>
          <a:r>
            <a:rPr lang="en-US" dirty="0" smtClean="0"/>
            <a:t>Administration $ .10</a:t>
          </a:r>
          <a:endParaRPr lang="en-US" dirty="0"/>
        </a:p>
      </dgm:t>
    </dgm:pt>
    <dgm:pt modelId="{62477DA3-9D7D-4446-BD78-8D00C68F0535}" type="parTrans" cxnId="{B67F47BC-5EF3-46CE-97AE-B2CA1093A58C}">
      <dgm:prSet/>
      <dgm:spPr/>
      <dgm:t>
        <a:bodyPr/>
        <a:lstStyle/>
        <a:p>
          <a:endParaRPr lang="en-US"/>
        </a:p>
      </dgm:t>
    </dgm:pt>
    <dgm:pt modelId="{9ECAE10E-DC0E-4905-96D8-1637C7916531}" type="sibTrans" cxnId="{B67F47BC-5EF3-46CE-97AE-B2CA1093A58C}">
      <dgm:prSet/>
      <dgm:spPr/>
      <dgm:t>
        <a:bodyPr/>
        <a:lstStyle/>
        <a:p>
          <a:endParaRPr lang="en-US"/>
        </a:p>
      </dgm:t>
    </dgm:pt>
    <dgm:pt modelId="{0E2A2043-A9FB-4004-9058-B64BB2BD5817}">
      <dgm:prSet phldrT="[Text]"/>
      <dgm:spPr>
        <a:solidFill>
          <a:srgbClr val="8BB7B4"/>
        </a:solidFill>
      </dgm:spPr>
      <dgm:t>
        <a:bodyPr/>
        <a:lstStyle/>
        <a:p>
          <a:r>
            <a:rPr lang="en-US" dirty="0" smtClean="0"/>
            <a:t>Police $ .22</a:t>
          </a:r>
          <a:endParaRPr lang="en-US" dirty="0"/>
        </a:p>
      </dgm:t>
    </dgm:pt>
    <dgm:pt modelId="{846D08B6-C51A-4C70-8FD7-BE5BEF40A35F}" type="sibTrans" cxnId="{B8CFC486-F060-4324-B753-3E40C9FCF585}">
      <dgm:prSet/>
      <dgm:spPr/>
      <dgm:t>
        <a:bodyPr/>
        <a:lstStyle/>
        <a:p>
          <a:endParaRPr lang="en-US"/>
        </a:p>
      </dgm:t>
    </dgm:pt>
    <dgm:pt modelId="{810BD7CC-6FAB-4948-8431-C0DA848EC11D}" type="parTrans" cxnId="{B8CFC486-F060-4324-B753-3E40C9FCF585}">
      <dgm:prSet/>
      <dgm:spPr/>
      <dgm:t>
        <a:bodyPr/>
        <a:lstStyle/>
        <a:p>
          <a:endParaRPr lang="en-US"/>
        </a:p>
      </dgm:t>
    </dgm:pt>
    <dgm:pt modelId="{F9024F75-492A-44F3-B97C-E0DB7B23F24D}" type="pres">
      <dgm:prSet presAssocID="{64830DD6-0890-417D-BCA0-CC5B6FABEAD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3D6040D-B16C-43B7-B8B7-2AB7B5231197}" type="pres">
      <dgm:prSet presAssocID="{29638FA5-D9CB-47B2-9473-115AB6249442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C0E64834-B629-4BF7-A27F-15D3CD73E984}" type="pres">
      <dgm:prSet presAssocID="{B0B60943-89C6-4523-AD3D-C14622F7ADD4}" presName="Accent1" presStyleCnt="0"/>
      <dgm:spPr/>
    </dgm:pt>
    <dgm:pt modelId="{8931E8AC-716F-41D9-9C9F-6BFE73C3F2B2}" type="pres">
      <dgm:prSet presAssocID="{B0B60943-89C6-4523-AD3D-C14622F7ADD4}" presName="Accent" presStyleLbl="bgShp" presStyleIdx="0" presStyleCnt="6"/>
      <dgm:spPr/>
    </dgm:pt>
    <dgm:pt modelId="{F4D71408-7DBE-4B8E-A581-C8C3A3E5C342}" type="pres">
      <dgm:prSet presAssocID="{B0B60943-89C6-4523-AD3D-C14622F7ADD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E9E06-B268-45EA-AE5E-41FBEB299D80}" type="pres">
      <dgm:prSet presAssocID="{0E2A2043-A9FB-4004-9058-B64BB2BD5817}" presName="Accent2" presStyleCnt="0"/>
      <dgm:spPr/>
    </dgm:pt>
    <dgm:pt modelId="{16C28179-4BEB-44FA-8D16-36F5CDEE54F1}" type="pres">
      <dgm:prSet presAssocID="{0E2A2043-A9FB-4004-9058-B64BB2BD5817}" presName="Accent" presStyleLbl="bgShp" presStyleIdx="1" presStyleCnt="6"/>
      <dgm:spPr>
        <a:solidFill>
          <a:srgbClr val="F1F6F5"/>
        </a:solidFill>
      </dgm:spPr>
    </dgm:pt>
    <dgm:pt modelId="{86D81693-C434-46C3-B985-26B2F821C8B8}" type="pres">
      <dgm:prSet presAssocID="{0E2A2043-A9FB-4004-9058-B64BB2BD581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B3D65-25F1-43CF-9059-F6D0ED6BC916}" type="pres">
      <dgm:prSet presAssocID="{5FD21C90-DDB2-4AF5-9238-93D070F74EA0}" presName="Accent3" presStyleCnt="0"/>
      <dgm:spPr/>
    </dgm:pt>
    <dgm:pt modelId="{2F863678-DAE4-4F7D-9D0A-161C5FBBE479}" type="pres">
      <dgm:prSet presAssocID="{5FD21C90-DDB2-4AF5-9238-93D070F74EA0}" presName="Accent" presStyleLbl="bgShp" presStyleIdx="2" presStyleCnt="6"/>
      <dgm:spPr>
        <a:solidFill>
          <a:srgbClr val="F1F6F5"/>
        </a:solidFill>
      </dgm:spPr>
    </dgm:pt>
    <dgm:pt modelId="{8BDB6142-1583-4789-A2A0-0CF8477613C6}" type="pres">
      <dgm:prSet presAssocID="{5FD21C90-DDB2-4AF5-9238-93D070F74EA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6A7927-842B-4DC4-9BC8-B93DF69967BE}" type="pres">
      <dgm:prSet presAssocID="{280B8842-7506-4FBA-BE7B-D5647749C254}" presName="Accent4" presStyleCnt="0"/>
      <dgm:spPr/>
    </dgm:pt>
    <dgm:pt modelId="{01155BD0-0783-46E7-A296-1C85542F050F}" type="pres">
      <dgm:prSet presAssocID="{280B8842-7506-4FBA-BE7B-D5647749C254}" presName="Accent" presStyleLbl="bgShp" presStyleIdx="3" presStyleCnt="6"/>
      <dgm:spPr>
        <a:solidFill>
          <a:srgbClr val="F1F6F5"/>
        </a:solidFill>
      </dgm:spPr>
      <dgm:t>
        <a:bodyPr/>
        <a:lstStyle/>
        <a:p>
          <a:endParaRPr lang="en-US"/>
        </a:p>
      </dgm:t>
    </dgm:pt>
    <dgm:pt modelId="{52553A4A-7DEF-4A7F-9190-BA99A97EFE5E}" type="pres">
      <dgm:prSet presAssocID="{280B8842-7506-4FBA-BE7B-D5647749C254}" presName="Child4" presStyleLbl="node1" presStyleIdx="3" presStyleCnt="6" custLinFactNeighborX="-1094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23858-E8D9-46E7-ADD2-58185CAD178F}" type="pres">
      <dgm:prSet presAssocID="{071EA075-6846-4323-9F41-BFE1C67DA627}" presName="Accent5" presStyleCnt="0"/>
      <dgm:spPr/>
    </dgm:pt>
    <dgm:pt modelId="{7828974A-4C18-40C6-8B3E-AA6FA5841965}" type="pres">
      <dgm:prSet presAssocID="{071EA075-6846-4323-9F41-BFE1C67DA627}" presName="Accent" presStyleLbl="bgShp" presStyleIdx="4" presStyleCnt="6"/>
      <dgm:spPr>
        <a:solidFill>
          <a:srgbClr val="F1F6F5"/>
        </a:solidFill>
      </dgm:spPr>
      <dgm:t>
        <a:bodyPr/>
        <a:lstStyle/>
        <a:p>
          <a:endParaRPr lang="en-US"/>
        </a:p>
      </dgm:t>
    </dgm:pt>
    <dgm:pt modelId="{EBCC7754-82D4-463A-9CF5-A9C943985BD8}" type="pres">
      <dgm:prSet presAssocID="{071EA075-6846-4323-9F41-BFE1C67DA627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F2CB9-4A35-48E4-A0A7-16493B4E9C9A}" type="pres">
      <dgm:prSet presAssocID="{9F1A069D-3736-4AF6-859F-4D490C86188E}" presName="Accent6" presStyleCnt="0"/>
      <dgm:spPr/>
    </dgm:pt>
    <dgm:pt modelId="{DA5A86AC-884D-4AFD-BAD6-0811371F22EF}" type="pres">
      <dgm:prSet presAssocID="{9F1A069D-3736-4AF6-859F-4D490C86188E}" presName="Accent" presStyleLbl="bgShp" presStyleIdx="5" presStyleCnt="6"/>
      <dgm:spPr>
        <a:solidFill>
          <a:srgbClr val="F1F6F5"/>
        </a:solidFill>
      </dgm:spPr>
      <dgm:t>
        <a:bodyPr/>
        <a:lstStyle/>
        <a:p>
          <a:endParaRPr lang="en-US"/>
        </a:p>
      </dgm:t>
    </dgm:pt>
    <dgm:pt modelId="{D22CB3DA-50CC-4001-AEDB-F3C97A066A7A}" type="pres">
      <dgm:prSet presAssocID="{9F1A069D-3736-4AF6-859F-4D490C86188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03E7B5-2D19-4DA7-BFCE-66CA14AE049A}" type="presOf" srcId="{64830DD6-0890-417D-BCA0-CC5B6FABEADB}" destId="{F9024F75-492A-44F3-B97C-E0DB7B23F24D}" srcOrd="0" destOrd="0" presId="urn:microsoft.com/office/officeart/2011/layout/HexagonRadial"/>
    <dgm:cxn modelId="{B8CFC486-F060-4324-B753-3E40C9FCF585}" srcId="{29638FA5-D9CB-47B2-9473-115AB6249442}" destId="{0E2A2043-A9FB-4004-9058-B64BB2BD5817}" srcOrd="1" destOrd="0" parTransId="{810BD7CC-6FAB-4948-8431-C0DA848EC11D}" sibTransId="{846D08B6-C51A-4C70-8FD7-BE5BEF40A35F}"/>
    <dgm:cxn modelId="{B67F47BC-5EF3-46CE-97AE-B2CA1093A58C}" srcId="{29638FA5-D9CB-47B2-9473-115AB6249442}" destId="{9F1A069D-3736-4AF6-859F-4D490C86188E}" srcOrd="5" destOrd="0" parTransId="{62477DA3-9D7D-4446-BD78-8D00C68F0535}" sibTransId="{9ECAE10E-DC0E-4905-96D8-1637C7916531}"/>
    <dgm:cxn modelId="{FCF51C94-585D-4EA7-95C2-1F046E515C95}" type="presOf" srcId="{B0B60943-89C6-4523-AD3D-C14622F7ADD4}" destId="{F4D71408-7DBE-4B8E-A581-C8C3A3E5C342}" srcOrd="0" destOrd="0" presId="urn:microsoft.com/office/officeart/2011/layout/HexagonRadial"/>
    <dgm:cxn modelId="{B7977848-C81B-4D72-A01D-850A3333232D}" srcId="{64830DD6-0890-417D-BCA0-CC5B6FABEADB}" destId="{29638FA5-D9CB-47B2-9473-115AB6249442}" srcOrd="0" destOrd="0" parTransId="{2614DCF2-00D2-46FE-A976-9A4739077DEA}" sibTransId="{BE6BAAC5-DD0E-4D70-9068-194F23FE572E}"/>
    <dgm:cxn modelId="{C90EE279-1F3D-4ECA-9B71-B858F2831CD8}" type="presOf" srcId="{29638FA5-D9CB-47B2-9473-115AB6249442}" destId="{B3D6040D-B16C-43B7-B8B7-2AB7B5231197}" srcOrd="0" destOrd="0" presId="urn:microsoft.com/office/officeart/2011/layout/HexagonRadial"/>
    <dgm:cxn modelId="{30F11B02-F1F3-4994-9892-B3F8768EDEFF}" srcId="{29638FA5-D9CB-47B2-9473-115AB6249442}" destId="{071EA075-6846-4323-9F41-BFE1C67DA627}" srcOrd="4" destOrd="0" parTransId="{B865AE45-5306-44AC-887A-58FEB7A79336}" sibTransId="{AB8E64B8-DC89-4258-A781-0EFCC1258D61}"/>
    <dgm:cxn modelId="{67CE0F87-72AC-42B0-92C3-475EA5E69B22}" srcId="{29638FA5-D9CB-47B2-9473-115AB6249442}" destId="{5FD21C90-DDB2-4AF5-9238-93D070F74EA0}" srcOrd="2" destOrd="0" parTransId="{9FF36254-C60D-41EA-B578-F176EDA4BDA6}" sibTransId="{38868811-6AB2-4499-B272-E60F2A1C49C3}"/>
    <dgm:cxn modelId="{ADE9A1C3-721F-4213-8E8D-318BC84482BE}" type="presOf" srcId="{0E2A2043-A9FB-4004-9058-B64BB2BD5817}" destId="{86D81693-C434-46C3-B985-26B2F821C8B8}" srcOrd="0" destOrd="0" presId="urn:microsoft.com/office/officeart/2011/layout/HexagonRadial"/>
    <dgm:cxn modelId="{5B005DFB-9389-42E3-81BF-2FA435696A74}" srcId="{29638FA5-D9CB-47B2-9473-115AB6249442}" destId="{B0B60943-89C6-4523-AD3D-C14622F7ADD4}" srcOrd="0" destOrd="0" parTransId="{7DA8C4A7-70EB-47AD-85FC-FB7AC1F113A5}" sibTransId="{D2D43F6F-084F-4583-A46D-6CB72D0743D1}"/>
    <dgm:cxn modelId="{E9CE1724-EAD8-488B-B174-AA1F8AB154A6}" type="presOf" srcId="{280B8842-7506-4FBA-BE7B-D5647749C254}" destId="{52553A4A-7DEF-4A7F-9190-BA99A97EFE5E}" srcOrd="0" destOrd="0" presId="urn:microsoft.com/office/officeart/2011/layout/HexagonRadial"/>
    <dgm:cxn modelId="{2AD7A961-A1A0-4CEA-9F6D-150E07E946E4}" type="presOf" srcId="{9F1A069D-3736-4AF6-859F-4D490C86188E}" destId="{D22CB3DA-50CC-4001-AEDB-F3C97A066A7A}" srcOrd="0" destOrd="0" presId="urn:microsoft.com/office/officeart/2011/layout/HexagonRadial"/>
    <dgm:cxn modelId="{23CF2041-15E4-4A48-AB70-86B624A40359}" srcId="{29638FA5-D9CB-47B2-9473-115AB6249442}" destId="{280B8842-7506-4FBA-BE7B-D5647749C254}" srcOrd="3" destOrd="0" parTransId="{9B9CE824-E5CF-4D59-B712-9CB4AF50871A}" sibTransId="{89311BEB-E88C-4718-AFE7-39A7FAF2A2FC}"/>
    <dgm:cxn modelId="{B6398240-0545-45D9-84FC-41417BDC6955}" type="presOf" srcId="{071EA075-6846-4323-9F41-BFE1C67DA627}" destId="{EBCC7754-82D4-463A-9CF5-A9C943985BD8}" srcOrd="0" destOrd="0" presId="urn:microsoft.com/office/officeart/2011/layout/HexagonRadial"/>
    <dgm:cxn modelId="{FC540DC8-4D41-435C-B2B8-E7B6C37E27CA}" type="presOf" srcId="{5FD21C90-DDB2-4AF5-9238-93D070F74EA0}" destId="{8BDB6142-1583-4789-A2A0-0CF8477613C6}" srcOrd="0" destOrd="0" presId="urn:microsoft.com/office/officeart/2011/layout/HexagonRadial"/>
    <dgm:cxn modelId="{440D858E-D075-4927-9034-E9D9BD60D447}" type="presParOf" srcId="{F9024F75-492A-44F3-B97C-E0DB7B23F24D}" destId="{B3D6040D-B16C-43B7-B8B7-2AB7B5231197}" srcOrd="0" destOrd="0" presId="urn:microsoft.com/office/officeart/2011/layout/HexagonRadial"/>
    <dgm:cxn modelId="{0879F639-172D-4D0A-8AD2-9AD5494BF6E1}" type="presParOf" srcId="{F9024F75-492A-44F3-B97C-E0DB7B23F24D}" destId="{C0E64834-B629-4BF7-A27F-15D3CD73E984}" srcOrd="1" destOrd="0" presId="urn:microsoft.com/office/officeart/2011/layout/HexagonRadial"/>
    <dgm:cxn modelId="{9152A591-F4FD-4A92-801C-164D009CD5DE}" type="presParOf" srcId="{C0E64834-B629-4BF7-A27F-15D3CD73E984}" destId="{8931E8AC-716F-41D9-9C9F-6BFE73C3F2B2}" srcOrd="0" destOrd="0" presId="urn:microsoft.com/office/officeart/2011/layout/HexagonRadial"/>
    <dgm:cxn modelId="{D2DE06B6-F285-49E8-99EC-490F21C5A902}" type="presParOf" srcId="{F9024F75-492A-44F3-B97C-E0DB7B23F24D}" destId="{F4D71408-7DBE-4B8E-A581-C8C3A3E5C342}" srcOrd="2" destOrd="0" presId="urn:microsoft.com/office/officeart/2011/layout/HexagonRadial"/>
    <dgm:cxn modelId="{3D9A04D1-21D3-4702-B2E2-89B90753A018}" type="presParOf" srcId="{F9024F75-492A-44F3-B97C-E0DB7B23F24D}" destId="{E70E9E06-B268-45EA-AE5E-41FBEB299D80}" srcOrd="3" destOrd="0" presId="urn:microsoft.com/office/officeart/2011/layout/HexagonRadial"/>
    <dgm:cxn modelId="{9E69BBDA-C9F1-4D7A-BA4C-C6C62FD8E34A}" type="presParOf" srcId="{E70E9E06-B268-45EA-AE5E-41FBEB299D80}" destId="{16C28179-4BEB-44FA-8D16-36F5CDEE54F1}" srcOrd="0" destOrd="0" presId="urn:microsoft.com/office/officeart/2011/layout/HexagonRadial"/>
    <dgm:cxn modelId="{3D0777FC-F4A5-4B35-AF69-853137B9D16A}" type="presParOf" srcId="{F9024F75-492A-44F3-B97C-E0DB7B23F24D}" destId="{86D81693-C434-46C3-B985-26B2F821C8B8}" srcOrd="4" destOrd="0" presId="urn:microsoft.com/office/officeart/2011/layout/HexagonRadial"/>
    <dgm:cxn modelId="{A4F98C66-C233-4B1A-B725-8B56546DD69E}" type="presParOf" srcId="{F9024F75-492A-44F3-B97C-E0DB7B23F24D}" destId="{B37B3D65-25F1-43CF-9059-F6D0ED6BC916}" srcOrd="5" destOrd="0" presId="urn:microsoft.com/office/officeart/2011/layout/HexagonRadial"/>
    <dgm:cxn modelId="{3C2655DF-5E1E-4C52-851D-0B05D1D2A1D5}" type="presParOf" srcId="{B37B3D65-25F1-43CF-9059-F6D0ED6BC916}" destId="{2F863678-DAE4-4F7D-9D0A-161C5FBBE479}" srcOrd="0" destOrd="0" presId="urn:microsoft.com/office/officeart/2011/layout/HexagonRadial"/>
    <dgm:cxn modelId="{CC8B48AA-2E4B-4201-A28E-8977FE2DFD04}" type="presParOf" srcId="{F9024F75-492A-44F3-B97C-E0DB7B23F24D}" destId="{8BDB6142-1583-4789-A2A0-0CF8477613C6}" srcOrd="6" destOrd="0" presId="urn:microsoft.com/office/officeart/2011/layout/HexagonRadial"/>
    <dgm:cxn modelId="{A99FE5BF-CC4A-45D4-AADF-F668E813D50E}" type="presParOf" srcId="{F9024F75-492A-44F3-B97C-E0DB7B23F24D}" destId="{616A7927-842B-4DC4-9BC8-B93DF69967BE}" srcOrd="7" destOrd="0" presId="urn:microsoft.com/office/officeart/2011/layout/HexagonRadial"/>
    <dgm:cxn modelId="{5C97C126-2565-4BD2-85D2-30D8E8A268BC}" type="presParOf" srcId="{616A7927-842B-4DC4-9BC8-B93DF69967BE}" destId="{01155BD0-0783-46E7-A296-1C85542F050F}" srcOrd="0" destOrd="0" presId="urn:microsoft.com/office/officeart/2011/layout/HexagonRadial"/>
    <dgm:cxn modelId="{A667943E-212D-4B52-93A1-5B647785D45B}" type="presParOf" srcId="{F9024F75-492A-44F3-B97C-E0DB7B23F24D}" destId="{52553A4A-7DEF-4A7F-9190-BA99A97EFE5E}" srcOrd="8" destOrd="0" presId="urn:microsoft.com/office/officeart/2011/layout/HexagonRadial"/>
    <dgm:cxn modelId="{167876DD-FA0E-49D4-A0BF-FBD6769FE028}" type="presParOf" srcId="{F9024F75-492A-44F3-B97C-E0DB7B23F24D}" destId="{4B623858-E8D9-46E7-ADD2-58185CAD178F}" srcOrd="9" destOrd="0" presId="urn:microsoft.com/office/officeart/2011/layout/HexagonRadial"/>
    <dgm:cxn modelId="{D7B47B51-B67C-4C7B-AB7F-09E300AF5BB0}" type="presParOf" srcId="{4B623858-E8D9-46E7-ADD2-58185CAD178F}" destId="{7828974A-4C18-40C6-8B3E-AA6FA5841965}" srcOrd="0" destOrd="0" presId="urn:microsoft.com/office/officeart/2011/layout/HexagonRadial"/>
    <dgm:cxn modelId="{EBEB4327-1957-47D1-A741-09A6373FB522}" type="presParOf" srcId="{F9024F75-492A-44F3-B97C-E0DB7B23F24D}" destId="{EBCC7754-82D4-463A-9CF5-A9C943985BD8}" srcOrd="10" destOrd="0" presId="urn:microsoft.com/office/officeart/2011/layout/HexagonRadial"/>
    <dgm:cxn modelId="{1F2275C3-1D90-493F-B92B-96BFAA64BB7C}" type="presParOf" srcId="{F9024F75-492A-44F3-B97C-E0DB7B23F24D}" destId="{6E4F2CB9-4A35-48E4-A0A7-16493B4E9C9A}" srcOrd="11" destOrd="0" presId="urn:microsoft.com/office/officeart/2011/layout/HexagonRadial"/>
    <dgm:cxn modelId="{6217E122-8F07-45A9-8BD1-B4E0E51D073C}" type="presParOf" srcId="{6E4F2CB9-4A35-48E4-A0A7-16493B4E9C9A}" destId="{DA5A86AC-884D-4AFD-BAD6-0811371F22EF}" srcOrd="0" destOrd="0" presId="urn:microsoft.com/office/officeart/2011/layout/HexagonRadial"/>
    <dgm:cxn modelId="{1A0E9D0D-E21B-4FF4-BF20-3540A8B33C0F}" type="presParOf" srcId="{F9024F75-492A-44F3-B97C-E0DB7B23F24D}" destId="{D22CB3DA-50CC-4001-AEDB-F3C97A066A7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6040D-B16C-43B7-B8B7-2AB7B5231197}">
      <dsp:nvSpPr>
        <dsp:cNvPr id="0" name=""/>
        <dsp:cNvSpPr/>
      </dsp:nvSpPr>
      <dsp:spPr>
        <a:xfrm>
          <a:off x="3317508" y="1600043"/>
          <a:ext cx="2033725" cy="1759254"/>
        </a:xfrm>
        <a:prstGeom prst="hexagon">
          <a:avLst>
            <a:gd name="adj" fmla="val 28570"/>
            <a:gd name="vf" fmla="val 115470"/>
          </a:avLst>
        </a:prstGeom>
        <a:solidFill>
          <a:srgbClr val="C4DBD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$1</a:t>
          </a:r>
          <a:endParaRPr lang="en-US" sz="4800" kern="1200" dirty="0"/>
        </a:p>
      </dsp:txBody>
      <dsp:txXfrm>
        <a:off x="3654525" y="1891576"/>
        <a:ext cx="1359691" cy="1176188"/>
      </dsp:txXfrm>
    </dsp:sp>
    <dsp:sp modelId="{16C28179-4BEB-44FA-8D16-36F5CDEE54F1}">
      <dsp:nvSpPr>
        <dsp:cNvPr id="0" name=""/>
        <dsp:cNvSpPr/>
      </dsp:nvSpPr>
      <dsp:spPr>
        <a:xfrm>
          <a:off x="4591011" y="758359"/>
          <a:ext cx="767318" cy="661146"/>
        </a:xfrm>
        <a:prstGeom prst="hexagon">
          <a:avLst>
            <a:gd name="adj" fmla="val 28900"/>
            <a:gd name="vf" fmla="val 115470"/>
          </a:avLst>
        </a:prstGeom>
        <a:solidFill>
          <a:srgbClr val="F1F6F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71408-7DBE-4B8E-A581-C8C3A3E5C342}">
      <dsp:nvSpPr>
        <dsp:cNvPr id="0" name=""/>
        <dsp:cNvSpPr/>
      </dsp:nvSpPr>
      <dsp:spPr>
        <a:xfrm>
          <a:off x="3504843" y="0"/>
          <a:ext cx="1666623" cy="1441824"/>
        </a:xfrm>
        <a:prstGeom prst="hexagon">
          <a:avLst>
            <a:gd name="adj" fmla="val 28570"/>
            <a:gd name="vf" fmla="val 115470"/>
          </a:avLst>
        </a:prstGeom>
        <a:solidFill>
          <a:srgbClr val="8BB7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Capital Project $ .22</a:t>
          </a:r>
          <a:endParaRPr lang="en-US" sz="1300" kern="1200" dirty="0"/>
        </a:p>
      </dsp:txBody>
      <dsp:txXfrm>
        <a:off x="3781038" y="238941"/>
        <a:ext cx="1114233" cy="963942"/>
      </dsp:txXfrm>
    </dsp:sp>
    <dsp:sp modelId="{2F863678-DAE4-4F7D-9D0A-161C5FBBE479}">
      <dsp:nvSpPr>
        <dsp:cNvPr id="0" name=""/>
        <dsp:cNvSpPr/>
      </dsp:nvSpPr>
      <dsp:spPr>
        <a:xfrm>
          <a:off x="5486531" y="1994350"/>
          <a:ext cx="767318" cy="661146"/>
        </a:xfrm>
        <a:prstGeom prst="hexagon">
          <a:avLst>
            <a:gd name="adj" fmla="val 28900"/>
            <a:gd name="vf" fmla="val 115470"/>
          </a:avLst>
        </a:prstGeom>
        <a:solidFill>
          <a:srgbClr val="F1F6F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81693-C434-46C3-B985-26B2F821C8B8}">
      <dsp:nvSpPr>
        <dsp:cNvPr id="0" name=""/>
        <dsp:cNvSpPr/>
      </dsp:nvSpPr>
      <dsp:spPr>
        <a:xfrm>
          <a:off x="5033330" y="886819"/>
          <a:ext cx="1666623" cy="1441824"/>
        </a:xfrm>
        <a:prstGeom prst="hexagon">
          <a:avLst>
            <a:gd name="adj" fmla="val 28570"/>
            <a:gd name="vf" fmla="val 115470"/>
          </a:avLst>
        </a:prstGeom>
        <a:solidFill>
          <a:srgbClr val="8BB7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Police $ .22</a:t>
          </a:r>
          <a:endParaRPr lang="en-US" sz="1300" kern="1200" dirty="0"/>
        </a:p>
      </dsp:txBody>
      <dsp:txXfrm>
        <a:off x="5309525" y="1125760"/>
        <a:ext cx="1114233" cy="963942"/>
      </dsp:txXfrm>
    </dsp:sp>
    <dsp:sp modelId="{01155BD0-0783-46E7-A296-1C85542F050F}">
      <dsp:nvSpPr>
        <dsp:cNvPr id="0" name=""/>
        <dsp:cNvSpPr/>
      </dsp:nvSpPr>
      <dsp:spPr>
        <a:xfrm>
          <a:off x="4864445" y="3389553"/>
          <a:ext cx="767318" cy="661146"/>
        </a:xfrm>
        <a:prstGeom prst="hexagon">
          <a:avLst>
            <a:gd name="adj" fmla="val 28900"/>
            <a:gd name="vf" fmla="val 115470"/>
          </a:avLst>
        </a:prstGeom>
        <a:solidFill>
          <a:srgbClr val="F1F6F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B6142-1583-4789-A2A0-0CF8477613C6}">
      <dsp:nvSpPr>
        <dsp:cNvPr id="0" name=""/>
        <dsp:cNvSpPr/>
      </dsp:nvSpPr>
      <dsp:spPr>
        <a:xfrm>
          <a:off x="5033330" y="2630202"/>
          <a:ext cx="1666623" cy="1441824"/>
        </a:xfrm>
        <a:prstGeom prst="hexagon">
          <a:avLst>
            <a:gd name="adj" fmla="val 28570"/>
            <a:gd name="vf" fmla="val 115470"/>
          </a:avLst>
        </a:prstGeom>
        <a:solidFill>
          <a:srgbClr val="8BB7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Parks $ .07</a:t>
          </a:r>
          <a:endParaRPr lang="en-US" sz="1300" kern="1200" dirty="0"/>
        </a:p>
      </dsp:txBody>
      <dsp:txXfrm>
        <a:off x="5309525" y="2869143"/>
        <a:ext cx="1114233" cy="963942"/>
      </dsp:txXfrm>
    </dsp:sp>
    <dsp:sp modelId="{7828974A-4C18-40C6-8B3E-AA6FA5841965}">
      <dsp:nvSpPr>
        <dsp:cNvPr id="0" name=""/>
        <dsp:cNvSpPr/>
      </dsp:nvSpPr>
      <dsp:spPr>
        <a:xfrm>
          <a:off x="3321292" y="3534380"/>
          <a:ext cx="767318" cy="661146"/>
        </a:xfrm>
        <a:prstGeom prst="hexagon">
          <a:avLst>
            <a:gd name="adj" fmla="val 28900"/>
            <a:gd name="vf" fmla="val 115470"/>
          </a:avLst>
        </a:prstGeom>
        <a:solidFill>
          <a:srgbClr val="F1F6F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53A4A-7DEF-4A7F-9190-BA99A97EFE5E}">
      <dsp:nvSpPr>
        <dsp:cNvPr id="0" name=""/>
        <dsp:cNvSpPr/>
      </dsp:nvSpPr>
      <dsp:spPr>
        <a:xfrm>
          <a:off x="3486611" y="3518013"/>
          <a:ext cx="1666623" cy="1441824"/>
        </a:xfrm>
        <a:prstGeom prst="hexagon">
          <a:avLst>
            <a:gd name="adj" fmla="val 28570"/>
            <a:gd name="vf" fmla="val 115470"/>
          </a:avLst>
        </a:prstGeom>
        <a:solidFill>
          <a:srgbClr val="8BB7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City Attorney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$ .06</a:t>
          </a:r>
          <a:endParaRPr lang="en-US" sz="1300" kern="1200" dirty="0"/>
        </a:p>
      </dsp:txBody>
      <dsp:txXfrm>
        <a:off x="3762806" y="3756954"/>
        <a:ext cx="1114233" cy="963942"/>
      </dsp:txXfrm>
    </dsp:sp>
    <dsp:sp modelId="{DA5A86AC-884D-4AFD-BAD6-0811371F22EF}">
      <dsp:nvSpPr>
        <dsp:cNvPr id="0" name=""/>
        <dsp:cNvSpPr/>
      </dsp:nvSpPr>
      <dsp:spPr>
        <a:xfrm>
          <a:off x="2411107" y="2298884"/>
          <a:ext cx="767318" cy="661146"/>
        </a:xfrm>
        <a:prstGeom prst="hexagon">
          <a:avLst>
            <a:gd name="adj" fmla="val 28900"/>
            <a:gd name="vf" fmla="val 115470"/>
          </a:avLst>
        </a:prstGeom>
        <a:solidFill>
          <a:srgbClr val="F1F6F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C7754-82D4-463A-9CF5-A9C943985BD8}">
      <dsp:nvSpPr>
        <dsp:cNvPr id="0" name=""/>
        <dsp:cNvSpPr/>
      </dsp:nvSpPr>
      <dsp:spPr>
        <a:xfrm>
          <a:off x="1969260" y="2631194"/>
          <a:ext cx="1666623" cy="1441824"/>
        </a:xfrm>
        <a:prstGeom prst="hexagon">
          <a:avLst>
            <a:gd name="adj" fmla="val 28570"/>
            <a:gd name="vf" fmla="val 115470"/>
          </a:avLst>
        </a:prstGeom>
        <a:solidFill>
          <a:srgbClr val="8BB7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ALASD  $ .08</a:t>
          </a:r>
          <a:endParaRPr lang="en-US" sz="1300" kern="1200" dirty="0"/>
        </a:p>
      </dsp:txBody>
      <dsp:txXfrm>
        <a:off x="2245455" y="2870135"/>
        <a:ext cx="1114233" cy="963942"/>
      </dsp:txXfrm>
    </dsp:sp>
    <dsp:sp modelId="{D22CB3DA-50CC-4001-AEDB-F3C97A066A7A}">
      <dsp:nvSpPr>
        <dsp:cNvPr id="0" name=""/>
        <dsp:cNvSpPr/>
      </dsp:nvSpPr>
      <dsp:spPr>
        <a:xfrm>
          <a:off x="1969260" y="884835"/>
          <a:ext cx="1666623" cy="1441824"/>
        </a:xfrm>
        <a:prstGeom prst="hexagon">
          <a:avLst>
            <a:gd name="adj" fmla="val 28570"/>
            <a:gd name="vf" fmla="val 115470"/>
          </a:avLst>
        </a:prstGeom>
        <a:solidFill>
          <a:srgbClr val="8BB7B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Administration $ .10</a:t>
          </a:r>
          <a:endParaRPr lang="en-US" sz="1300" kern="1200" dirty="0"/>
        </a:p>
      </dsp:txBody>
      <dsp:txXfrm>
        <a:off x="2245455" y="1123776"/>
        <a:ext cx="1114233" cy="963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116378-152C-4935-95BA-F80ADC8B0683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E105A7-A54B-4B16-8FFB-295480D8E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8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965">
        <a:latin typeface="+mj-lt"/>
        <a:ea typeface="+mj-ea"/>
        <a:cs typeface="+mj-cs"/>
        <a:sym typeface="Helvetica Neue"/>
      </a:defRPr>
    </a:lvl1pPr>
    <a:lvl2pPr indent="183909" latinLnBrk="0">
      <a:defRPr sz="965">
        <a:latin typeface="+mj-lt"/>
        <a:ea typeface="+mj-ea"/>
        <a:cs typeface="+mj-cs"/>
        <a:sym typeface="Helvetica Neue"/>
      </a:defRPr>
    </a:lvl2pPr>
    <a:lvl3pPr indent="367817" latinLnBrk="0">
      <a:defRPr sz="965">
        <a:latin typeface="+mj-lt"/>
        <a:ea typeface="+mj-ea"/>
        <a:cs typeface="+mj-cs"/>
        <a:sym typeface="Helvetica Neue"/>
      </a:defRPr>
    </a:lvl3pPr>
    <a:lvl4pPr indent="551726" latinLnBrk="0">
      <a:defRPr sz="965">
        <a:latin typeface="+mj-lt"/>
        <a:ea typeface="+mj-ea"/>
        <a:cs typeface="+mj-cs"/>
        <a:sym typeface="Helvetica Neue"/>
      </a:defRPr>
    </a:lvl4pPr>
    <a:lvl5pPr indent="735635" latinLnBrk="0">
      <a:defRPr sz="965">
        <a:latin typeface="+mj-lt"/>
        <a:ea typeface="+mj-ea"/>
        <a:cs typeface="+mj-cs"/>
        <a:sym typeface="Helvetica Neue"/>
      </a:defRPr>
    </a:lvl5pPr>
    <a:lvl6pPr indent="919544" latinLnBrk="0">
      <a:defRPr sz="965">
        <a:latin typeface="+mj-lt"/>
        <a:ea typeface="+mj-ea"/>
        <a:cs typeface="+mj-cs"/>
        <a:sym typeface="Helvetica Neue"/>
      </a:defRPr>
    </a:lvl6pPr>
    <a:lvl7pPr indent="1103452" latinLnBrk="0">
      <a:defRPr sz="965">
        <a:latin typeface="+mj-lt"/>
        <a:ea typeface="+mj-ea"/>
        <a:cs typeface="+mj-cs"/>
        <a:sym typeface="Helvetica Neue"/>
      </a:defRPr>
    </a:lvl7pPr>
    <a:lvl8pPr indent="1287361" latinLnBrk="0">
      <a:defRPr sz="965">
        <a:latin typeface="+mj-lt"/>
        <a:ea typeface="+mj-ea"/>
        <a:cs typeface="+mj-cs"/>
        <a:sym typeface="Helvetica Neue"/>
      </a:defRPr>
    </a:lvl8pPr>
    <a:lvl9pPr indent="1471270" latinLnBrk="0">
      <a:defRPr sz="965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amarcusbrown?utm_source=unsplash&amp;utm_medium=referral&amp;utm_content=creditCopyTex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business-person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6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Photo by </a:t>
            </a:r>
            <a:r>
              <a:rPr lang="en-US" sz="1000" dirty="0">
                <a:hlinkClick r:id="rId3"/>
              </a:rPr>
              <a:t>Tamarcus Brown</a:t>
            </a:r>
            <a:r>
              <a:rPr lang="en-US" sz="1000" dirty="0"/>
              <a:t> on </a:t>
            </a:r>
            <a:r>
              <a:rPr lang="en-US" sz="1000" dirty="0">
                <a:hlinkClick r:id="rId4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8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3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6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25980"/>
            <a:ext cx="7772400" cy="14401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40480"/>
            <a:ext cx="6400801" cy="17145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2013332" y="837242"/>
            <a:ext cx="5117335" cy="8877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56596" y="2413633"/>
            <a:ext cx="7630809" cy="3096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2013332" y="837242"/>
            <a:ext cx="5117335" cy="8877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56596" y="2413633"/>
            <a:ext cx="7630809" cy="3096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2013332" y="837242"/>
            <a:ext cx="5117335" cy="8877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577340"/>
            <a:ext cx="3977642" cy="45262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199" y="274637"/>
            <a:ext cx="822960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8229602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175" y="6377940"/>
            <a:ext cx="227626" cy="2228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ransition spd="med"/>
  <p:hf sldNum="0" hdr="0" dt="0"/>
  <p:txStyles>
    <p:title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1pPr>
      <a:lvl2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2pPr>
      <a:lvl3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3pPr>
      <a:lvl4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4pPr>
      <a:lvl5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5pPr>
      <a:lvl6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6pPr>
      <a:lvl7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7pPr>
      <a:lvl8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8pPr>
      <a:lvl9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none" spc="0" baseline="0">
          <a:ln>
            <a:noFill/>
          </a:ln>
          <a:solidFill>
            <a:srgbClr val="001B2F"/>
          </a:solidFill>
          <a:uFillTx/>
          <a:latin typeface="Poppins-ExtraBold"/>
          <a:ea typeface="Poppins-ExtraBold"/>
          <a:cs typeface="Poppins-ExtraBold"/>
          <a:sym typeface="Poppins-ExtraBold"/>
        </a:defRPr>
      </a:lvl9pPr>
    </p:titleStyle>
    <p:body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17145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0574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24003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27432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8"/>
          <p:cNvGrpSpPr>
            <a:grpSpLocks/>
          </p:cNvGrpSpPr>
          <p:nvPr/>
        </p:nvGrpSpPr>
        <p:grpSpPr bwMode="auto">
          <a:xfrm>
            <a:off x="658588" y="2294775"/>
            <a:ext cx="6859786" cy="2196261"/>
            <a:chOff x="2766439" y="506183"/>
            <a:chExt cx="9144000" cy="2927592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2766439" y="506183"/>
              <a:ext cx="9144000" cy="1220793"/>
            </a:xfrm>
            <a:prstGeom prst="rect">
              <a:avLst/>
            </a:prstGeom>
          </p:spPr>
          <p:txBody>
            <a:bodyPr lIns="91448" tIns="45724" rIns="91448" bIns="45724" anchor="ctr"/>
            <a:lstStyle>
              <a:lvl1pPr algn="ctr" defTabSz="609493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6000" b="1" spc="450" dirty="0" smtClean="0">
                  <a:solidFill>
                    <a:srgbClr val="C4DBD3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</a:t>
              </a:r>
              <a:r>
                <a:rPr lang="en-US" sz="4800" b="1" spc="450" dirty="0" smtClean="0">
                  <a:solidFill>
                    <a:srgbClr val="C4DBD3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2020 Preliminary Budget and Tax Levy</a:t>
              </a:r>
              <a:endParaRPr lang="en-US" sz="4800" b="1" spc="450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6439" y="2774020"/>
              <a:ext cx="8424110" cy="659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42">
                <a:lnSpc>
                  <a:spcPct val="120000"/>
                </a:lnSpc>
                <a:defRPr/>
              </a:pPr>
              <a:endParaRPr lang="en-US" sz="2401" spc="225" dirty="0">
                <a:solidFill>
                  <a:srgbClr val="F1F6F5"/>
                </a:solidFill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845814" y="2787885"/>
              <a:ext cx="6262686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nternal Storage 2"/>
          <p:cNvSpPr/>
          <p:nvPr/>
        </p:nvSpPr>
        <p:spPr>
          <a:xfrm rot="10800000">
            <a:off x="0" y="820485"/>
            <a:ext cx="9144000" cy="5144840"/>
          </a:xfrm>
          <a:prstGeom prst="flowChartInternalStorag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42">
              <a:defRPr/>
            </a:pPr>
            <a:endParaRPr lang="en-US" sz="1086"/>
          </a:p>
        </p:txBody>
      </p:sp>
      <p:sp>
        <p:nvSpPr>
          <p:cNvPr id="8" name="Internal Storage 7"/>
          <p:cNvSpPr/>
          <p:nvPr/>
        </p:nvSpPr>
        <p:spPr>
          <a:xfrm rot="10800000">
            <a:off x="0" y="936790"/>
            <a:ext cx="9144000" cy="5144840"/>
          </a:xfrm>
          <a:prstGeom prst="flowChartInternalStorage">
            <a:avLst/>
          </a:prstGeom>
          <a:noFill/>
          <a:ln>
            <a:solidFill>
              <a:srgbClr val="8BB7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42">
              <a:defRPr/>
            </a:pPr>
            <a:endParaRPr lang="en-US" sz="1086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30769" r="7992" b="42308"/>
          <a:stretch/>
        </p:blipFill>
        <p:spPr>
          <a:xfrm>
            <a:off x="5354515" y="5975727"/>
            <a:ext cx="349953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8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389" y="1733037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Communications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0928" y="4053499"/>
            <a:ext cx="2872420" cy="39767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86038" y="51810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6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220246" y="2500684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88" y="3305826"/>
            <a:ext cx="8307891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7077" y="6506226"/>
            <a:ext cx="29718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City’s Facebook page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88" y="1363707"/>
            <a:ext cx="3440258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Coffee with the Council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Pride of the Lakes collaboration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Media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baseline="0" dirty="0" smtClean="0">
                <a:solidFill>
                  <a:schemeClr val="bg1"/>
                </a:solidFill>
              </a:rPr>
              <a:t>Q12 Engagement Survey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Strengths Training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124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ternal Storage 7"/>
          <p:cNvSpPr/>
          <p:nvPr/>
        </p:nvSpPr>
        <p:spPr>
          <a:xfrm rot="10800000">
            <a:off x="926431" y="1345864"/>
            <a:ext cx="7401803" cy="4164599"/>
          </a:xfrm>
          <a:prstGeom prst="flowChartInternalStorage">
            <a:avLst/>
          </a:prstGeom>
          <a:solidFill>
            <a:srgbClr val="8BB7B4"/>
          </a:solidFill>
          <a:ln w="12700" cmpd="dbl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42">
              <a:defRPr/>
            </a:pPr>
            <a:endParaRPr lang="en-US" sz="1086"/>
          </a:p>
        </p:txBody>
      </p:sp>
      <p:sp>
        <p:nvSpPr>
          <p:cNvPr id="9" name="object 188"/>
          <p:cNvSpPr txBox="1"/>
          <p:nvPr/>
        </p:nvSpPr>
        <p:spPr>
          <a:xfrm>
            <a:off x="1195755" y="3118857"/>
            <a:ext cx="6224954" cy="192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2800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Of each taxpayer dollar supports public safety through the Police and Fire Departments</a:t>
            </a:r>
            <a:endParaRPr lang="en-US" sz="2800" dirty="0">
              <a:solidFill>
                <a:srgbClr val="616F8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sz="2625" dirty="0"/>
          </a:p>
        </p:txBody>
      </p:sp>
      <p:sp>
        <p:nvSpPr>
          <p:cNvPr id="10" name="object 189"/>
          <p:cNvSpPr txBox="1"/>
          <p:nvPr/>
        </p:nvSpPr>
        <p:spPr>
          <a:xfrm>
            <a:off x="1353809" y="1432380"/>
            <a:ext cx="4413945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15200" b="1">
                <a:solidFill>
                  <a:srgbClr val="F1452F"/>
                </a:solidFill>
                <a:latin typeface="Poppins-ExtraBold"/>
                <a:ea typeface="Poppins-ExtraBold"/>
                <a:cs typeface="Poppins-ExtraBold"/>
                <a:sym typeface="Poppins-ExtraBold"/>
              </a:defRPr>
            </a:lvl1pPr>
          </a:lstStyle>
          <a:p>
            <a:r>
              <a:rPr lang="en-US" sz="114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$0.24</a:t>
            </a:r>
            <a:endParaRPr sz="114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113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7800" y="0"/>
            <a:ext cx="3886200" cy="6858000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object 4"/>
          <p:cNvSpPr txBox="1"/>
          <p:nvPr/>
        </p:nvSpPr>
        <p:spPr>
          <a:xfrm>
            <a:off x="5257800" y="4969248"/>
            <a:ext cx="3416607" cy="1490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611629" algn="r">
              <a:spcBef>
                <a:spcPts val="75"/>
              </a:spcBef>
              <a:defRPr sz="2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The nine main elements of our </a:t>
            </a:r>
          </a:p>
          <a:p>
            <a:pPr indent="1611629" algn="r">
              <a:spcBef>
                <a:spcPts val="75"/>
              </a:spcBef>
              <a:defRPr sz="2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General Fund</a:t>
            </a:r>
            <a:endParaRPr sz="24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98" name="object 5"/>
          <p:cNvSpPr txBox="1">
            <a:spLocks noGrp="1"/>
          </p:cNvSpPr>
          <p:nvPr>
            <p:ph type="title"/>
          </p:nvPr>
        </p:nvSpPr>
        <p:spPr>
          <a:xfrm>
            <a:off x="5257800" y="2815430"/>
            <a:ext cx="3807069" cy="8191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indent="11049" defTabSz="795527">
              <a:defRPr sz="6090">
                <a:solidFill>
                  <a:srgbClr val="FFFFFF"/>
                </a:solidFill>
                <a:latin typeface="Poppins-Black"/>
                <a:ea typeface="Poppins-Black"/>
                <a:cs typeface="Poppins-Black"/>
                <a:sym typeface="Poppins-Black"/>
              </a:defRPr>
            </a:lvl1pPr>
          </a:lstStyle>
          <a:p>
            <a:pPr algn="r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Operating Budget</a:t>
            </a:r>
            <a:endParaRPr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object 7"/>
          <p:cNvSpPr/>
          <p:nvPr/>
        </p:nvSpPr>
        <p:spPr>
          <a:xfrm>
            <a:off x="8131482" y="4608474"/>
            <a:ext cx="542925" cy="0"/>
          </a:xfrm>
          <a:prstGeom prst="line">
            <a:avLst/>
          </a:prstGeom>
          <a:ln w="76200">
            <a:solidFill>
              <a:srgbClr val="616F80"/>
            </a:solidFill>
          </a:ln>
        </p:spPr>
        <p:txBody>
          <a:bodyPr lIns="34289" rIns="34289"/>
          <a:lstStyle/>
          <a:p>
            <a:endParaRPr sz="1086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0100" y="800100"/>
            <a:ext cx="6858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07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Police Department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38" y="2650212"/>
            <a:ext cx="3881274" cy="374871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Alexandria Police Department provides safety and connectivity to all of the citizens who live or visit this city by: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Positive partnerships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Staying well trained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Using advanced technology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Building community involvement</a:t>
            </a:r>
          </a:p>
          <a:p>
            <a:pPr>
              <a:lnSpc>
                <a:spcPct val="120000"/>
              </a:lnSpc>
            </a:pPr>
            <a:r>
              <a:rPr lang="en-US" altLang="en-US" sz="1800" dirty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	</a:t>
            </a:r>
            <a:endParaRPr lang="en-US" altLang="en-US" sz="1800" dirty="0" smtClean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>
              <a:lnSpc>
                <a:spcPct val="120000"/>
              </a:lnSpc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>
              <a:lnSpc>
                <a:spcPct val="120000"/>
              </a:lnSpc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-51096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580632"/>
            <a:ext cx="4686300" cy="2400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54238" y="5267342"/>
            <a:ext cx="3015762" cy="1202378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This department answered *18,000 calls in 2018 and issued * 1,100 tickets.  </a:t>
            </a:r>
            <a:r>
              <a:rPr lang="en-US" sz="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*approximate numbers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64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89" y="1550307"/>
            <a:ext cx="7843841" cy="683474"/>
          </a:xfrm>
        </p:spPr>
        <p:txBody>
          <a:bodyPr rtlCol="0">
            <a:normAutofit fontScale="90000"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Fire Department/Emergency Mgmt.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0044" y="2780844"/>
            <a:ext cx="3217963" cy="474591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Alexandria Fire Department (1 FT Chief and 31 volunteers) provide and protect: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Life safety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Fire Suppression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Fire prevention and education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Technical rescue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Fire system inspections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Disaster response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Emergency management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1800" dirty="0" smtClean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>
              <a:lnSpc>
                <a:spcPct val="120000"/>
              </a:lnSpc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-51096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" r="19134" b="11200"/>
          <a:stretch/>
        </p:blipFill>
        <p:spPr>
          <a:xfrm>
            <a:off x="0" y="2849049"/>
            <a:ext cx="4946157" cy="38404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782683"/>
            <a:ext cx="3015762" cy="1060801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In 2018, this department answered 218 calls totaling 5,589 man hours.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42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Runestone Community Center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223515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RCC is a long standing multi-use facility that serve the Alexandria region by: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Offering flexibility to host a diverse group of ice and dry floor events 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Making a significant economic impact to the business of Alexandria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Providing space to host large events for non-profit organizations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Used as a significant solution to Emergency Management community needs/plans</a:t>
            </a: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-51096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3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9" b="35897"/>
          <a:stretch/>
        </p:blipFill>
        <p:spPr>
          <a:xfrm>
            <a:off x="0" y="4185139"/>
            <a:ext cx="9144000" cy="26904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28238" y="9632"/>
            <a:ext cx="3015762" cy="742252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In 2018, just over 3,500 hours of ice were sold.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9777" y="6569227"/>
            <a:ext cx="4931215" cy="315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b="1" dirty="0"/>
              <a:t>Hosted 20 </a:t>
            </a:r>
            <a:r>
              <a:rPr lang="en-US" b="1" dirty="0" smtClean="0"/>
              <a:t>floor shows/events </a:t>
            </a:r>
            <a:r>
              <a:rPr lang="en-US" b="1" dirty="0"/>
              <a:t>with attendance of over 20,000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15513"/>
          <a:stretch/>
        </p:blipFill>
        <p:spPr>
          <a:xfrm rot="10800000">
            <a:off x="-2" y="4185139"/>
            <a:ext cx="4398529" cy="26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00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371600"/>
            <a:ext cx="7445727" cy="866738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Public Works:  Streets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1980622"/>
            <a:ext cx="6896254" cy="2751522"/>
          </a:xfrm>
          <a:prstGeom prst="rect">
            <a:avLst/>
          </a:prstGeom>
        </p:spPr>
        <p:txBody>
          <a:bodyPr wrap="square" numCol="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800" b="1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Streets are often the first impression of any community.  This department takes pride in these service areas: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Street sweeping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Storm water management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	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Snow and ice control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Asphalt maintenance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Mowing, trimming and spraying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Sidewalk repair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Special event set up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-400728"/>
            <a:ext cx="4063471" cy="2370649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1969921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6" b="18077"/>
          <a:stretch/>
        </p:blipFill>
        <p:spPr>
          <a:xfrm>
            <a:off x="1" y="4193930"/>
            <a:ext cx="9144000" cy="26640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28238" y="3133129"/>
            <a:ext cx="3015762" cy="1060801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In the Winter of 2018-19, this department hauled over 3,000 loads of snow.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94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373" y="1551681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Public Works:  Parks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1117" y="2379714"/>
            <a:ext cx="4698238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This department is a key, valuable asset in maintaining our visual appeal to all by:</a:t>
            </a:r>
          </a:p>
          <a:p>
            <a:pPr algn="ctr">
              <a:lnSpc>
                <a:spcPct val="120000"/>
              </a:lnSpc>
            </a:pPr>
            <a:endParaRPr lang="en-US" altLang="en-US" sz="1800" dirty="0" smtClean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Mowing and trimming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Flowers and landscaping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Recreational ice at Noonan’s Park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Snow removal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Tree removal/trimming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Park and building maintenance</a:t>
            </a:r>
            <a:endParaRPr lang="en-US" altLang="en-US" sz="16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06529" y="-1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5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1411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/>
        </p:blipFill>
        <p:spPr>
          <a:xfrm rot="5400000">
            <a:off x="-1514475" y="1514475"/>
            <a:ext cx="6858000" cy="3829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29050" y="5941956"/>
            <a:ext cx="3015762" cy="742252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This department maintains 250 acres covering 24 parks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05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2" y="1336426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Airport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271" y="1894448"/>
            <a:ext cx="7445727" cy="30839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Alexandria’s airport ranks 13</a:t>
            </a:r>
            <a:r>
              <a:rPr lang="en-US" altLang="en-US" sz="1800" baseline="300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</a:t>
            </a: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 busiest among all 134 public airports in the state, including all commercial airports such as MSP.</a:t>
            </a:r>
          </a:p>
          <a:p>
            <a:pPr algn="ctr">
              <a:lnSpc>
                <a:spcPct val="120000"/>
              </a:lnSpc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Alexandria Municipal Airport excels in community partnership and economic impact ability by servicing: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Medical industry as regional medical transportation hub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The Manufacturing industry as overnight freight deliveries are utilized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1800" dirty="0" smtClean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-334651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6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6" y="1901806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0" b="33269"/>
          <a:stretch/>
        </p:blipFill>
        <p:spPr>
          <a:xfrm>
            <a:off x="0" y="4343400"/>
            <a:ext cx="9144000" cy="2514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117"/>
            <a:ext cx="3015762" cy="1379350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AXN averages 70 operations a day and is home to more than 60 aircraft and 6 businesses.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664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9596" y="305972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Community Development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5762" y="4457918"/>
            <a:ext cx="6128237" cy="2419124"/>
          </a:xfrm>
          <a:prstGeom prst="rect">
            <a:avLst/>
          </a:prstGeom>
        </p:spPr>
        <p:txBody>
          <a:bodyPr wrap="square" numCol="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Planning/Zoning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Land Use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Building Code consultation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Building Plan review/Permits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Site Inspection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Construction Storm water Mgmt.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Contractor Education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Rental Registration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Nuisance Enforcement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Housing/Loans</a:t>
            </a: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142199" y="484184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7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916664" y="3710697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20576" b="29231"/>
          <a:stretch/>
        </p:blipFill>
        <p:spPr>
          <a:xfrm>
            <a:off x="1608992" y="-35169"/>
            <a:ext cx="7535008" cy="30597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478650"/>
            <a:ext cx="3015762" cy="1379350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From 2003-2018 the Building Department permitted over $905 million dollars in construction.  </a:t>
            </a:r>
            <a:endParaRPr lang="en-US" sz="1800" dirty="0">
              <a:solidFill>
                <a:schemeClr val="tx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3712267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Proper planning for any thriving community is key.  This department provides services in these areas:</a:t>
            </a: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9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8"/>
          <p:cNvGrpSpPr>
            <a:grpSpLocks/>
          </p:cNvGrpSpPr>
          <p:nvPr/>
        </p:nvGrpSpPr>
        <p:grpSpPr bwMode="auto">
          <a:xfrm>
            <a:off x="605425" y="2669687"/>
            <a:ext cx="6859786" cy="1557865"/>
            <a:chOff x="2695573" y="789645"/>
            <a:chExt cx="9144000" cy="2076618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2695573" y="789645"/>
              <a:ext cx="9144000" cy="2076618"/>
            </a:xfrm>
            <a:prstGeom prst="rect">
              <a:avLst/>
            </a:prstGeom>
          </p:spPr>
          <p:txBody>
            <a:bodyPr lIns="91448" tIns="45724" rIns="91448" bIns="45724" anchor="ctr"/>
            <a:lstStyle>
              <a:lvl1pPr algn="ctr" defTabSz="609493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en-US" sz="2800" b="1" dirty="0" smtClean="0">
                  <a:solidFill>
                    <a:srgbClr val="C4DBD3"/>
                  </a:solidFill>
                  <a:latin typeface="Avenir Next" charset="0"/>
                  <a:ea typeface="Avenir Next" charset="0"/>
                  <a:cs typeface="Avenir Next" charset="0"/>
                </a:rPr>
                <a:t>The budget is the single most important policy document a local government adopts</a:t>
              </a:r>
              <a:r>
                <a:rPr lang="en-US" altLang="en-US" sz="2800" b="1" dirty="0">
                  <a:solidFill>
                    <a:srgbClr val="C4DBD3"/>
                  </a:solidFill>
                  <a:latin typeface="Avenir Next" charset="0"/>
                  <a:ea typeface="Avenir Next" charset="0"/>
                  <a:cs typeface="Avenir Next" charset="0"/>
                </a:rPr>
                <a:t/>
              </a:r>
              <a:br>
                <a:rPr lang="en-US" altLang="en-US" sz="2800" b="1" dirty="0">
                  <a:solidFill>
                    <a:srgbClr val="C4DBD3"/>
                  </a:solidFill>
                  <a:latin typeface="Avenir Next" charset="0"/>
                  <a:ea typeface="Avenir Next" charset="0"/>
                  <a:cs typeface="Avenir Next" charset="0"/>
                </a:rPr>
              </a:br>
              <a:endParaRPr lang="en-US" sz="2800" b="1" spc="450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845814" y="2582801"/>
              <a:ext cx="6262686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nternal Storage 2"/>
          <p:cNvSpPr/>
          <p:nvPr/>
        </p:nvSpPr>
        <p:spPr>
          <a:xfrm rot="10800000">
            <a:off x="0" y="820485"/>
            <a:ext cx="9144000" cy="5144840"/>
          </a:xfrm>
          <a:prstGeom prst="flowChartInternalStorag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42">
              <a:defRPr/>
            </a:pPr>
            <a:endParaRPr lang="en-US" sz="1086"/>
          </a:p>
        </p:txBody>
      </p:sp>
      <p:sp>
        <p:nvSpPr>
          <p:cNvPr id="8" name="Internal Storage 7"/>
          <p:cNvSpPr/>
          <p:nvPr/>
        </p:nvSpPr>
        <p:spPr>
          <a:xfrm rot="10800000">
            <a:off x="0" y="936790"/>
            <a:ext cx="9144000" cy="5144840"/>
          </a:xfrm>
          <a:prstGeom prst="flowChartInternalStorage">
            <a:avLst/>
          </a:prstGeom>
          <a:noFill/>
          <a:ln>
            <a:solidFill>
              <a:srgbClr val="8BB7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42">
              <a:defRPr/>
            </a:pPr>
            <a:endParaRPr lang="en-US" sz="1086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30769" r="7992" b="42308"/>
          <a:stretch/>
        </p:blipFill>
        <p:spPr>
          <a:xfrm>
            <a:off x="5354515" y="5975727"/>
            <a:ext cx="349953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4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Assessing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1262" y="2235155"/>
            <a:ext cx="7754814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This department directs and manages the valuation and classification of all property in the City by: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Physically inspecting all properties in the city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Setting values for all properties on an annual basis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Responding to inquires from members of the public about their work.</a:t>
            </a: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-51096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8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4" y="3938749"/>
            <a:ext cx="4954807" cy="28898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3015762" cy="1379350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Of the 7,084 parcels that could be inspected in city limits, this department visits 1,416 each year.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02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0178" y="3440771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Administration/Finance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8816" y="4039299"/>
            <a:ext cx="4626306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0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This department is the central administrative hub of the city executing functions and work in these areas:  </a:t>
            </a:r>
            <a:endParaRPr lang="en-US" altLang="en-US" sz="20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51000" y="1504699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9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299378" y="3220652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10769" r="17308" b="31395"/>
          <a:stretch/>
        </p:blipFill>
        <p:spPr>
          <a:xfrm>
            <a:off x="0" y="0"/>
            <a:ext cx="6567855" cy="3525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09392" y="5237813"/>
            <a:ext cx="4221860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Preparing the annual city budget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Strategic planning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Policy development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Employee assistance and engagement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Financial planning and management</a:t>
            </a:r>
            <a:endParaRPr lang="en-US" altLang="en-US" sz="16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160101"/>
            <a:ext cx="3015762" cy="1697899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In 2018, the Finance Department managed $31,039, 900 of cash inflows spread over 51 governmental funds. 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71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Liquor Stores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431" y="2650212"/>
            <a:ext cx="3328069" cy="14219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* Downtown and Plaza Liquor Stores operate as a separate Enterprise (for-profit business) Fund</a:t>
            </a: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-51096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*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2692" r="14808" b="15385"/>
          <a:stretch/>
        </p:blipFill>
        <p:spPr>
          <a:xfrm>
            <a:off x="4181131" y="3017520"/>
            <a:ext cx="4962869" cy="38404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5831" y="3892141"/>
            <a:ext cx="3328069" cy="241912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Yearly deposits into the general fund reduces property tax levy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Community partnerships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Promotes public awareness of municipal work and projects</a:t>
            </a:r>
            <a:endParaRPr lang="en-US" alt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013"/>
            <a:ext cx="3015762" cy="1060801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1800" dirty="0" smtClean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$225,000 in profits poured back into the community annually.</a:t>
            </a: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73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7800" y="0"/>
            <a:ext cx="3886200" cy="6858000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object 4"/>
          <p:cNvSpPr txBox="1"/>
          <p:nvPr/>
        </p:nvSpPr>
        <p:spPr>
          <a:xfrm>
            <a:off x="5257800" y="4969248"/>
            <a:ext cx="341660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611629" algn="r">
              <a:spcBef>
                <a:spcPts val="75"/>
              </a:spcBef>
              <a:defRPr sz="2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Making “cents” of it all </a:t>
            </a:r>
            <a:endParaRPr sz="24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98" name="object 5"/>
          <p:cNvSpPr txBox="1">
            <a:spLocks noGrp="1"/>
          </p:cNvSpPr>
          <p:nvPr>
            <p:ph type="title"/>
          </p:nvPr>
        </p:nvSpPr>
        <p:spPr>
          <a:xfrm>
            <a:off x="5257800" y="2815430"/>
            <a:ext cx="3807069" cy="8191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indent="11049" defTabSz="795527">
              <a:defRPr sz="6090">
                <a:solidFill>
                  <a:srgbClr val="FFFFFF"/>
                </a:solidFill>
                <a:latin typeface="Poppins-Black"/>
                <a:ea typeface="Poppins-Black"/>
                <a:cs typeface="Poppins-Black"/>
                <a:sym typeface="Poppins-Black"/>
              </a:defRPr>
            </a:lvl1pPr>
          </a:lstStyle>
          <a:p>
            <a:pPr algn="r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2020 Budget</a:t>
            </a:r>
            <a:endParaRPr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object 7"/>
          <p:cNvSpPr/>
          <p:nvPr/>
        </p:nvSpPr>
        <p:spPr>
          <a:xfrm>
            <a:off x="8131482" y="4608474"/>
            <a:ext cx="542925" cy="0"/>
          </a:xfrm>
          <a:prstGeom prst="line">
            <a:avLst/>
          </a:prstGeom>
          <a:ln w="76200">
            <a:solidFill>
              <a:srgbClr val="616F80"/>
            </a:solidFill>
          </a:ln>
        </p:spPr>
        <p:txBody>
          <a:bodyPr lIns="34289" rIns="34289"/>
          <a:lstStyle/>
          <a:p>
            <a:endParaRPr sz="1086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1318846"/>
            <a:ext cx="4484077" cy="44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72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Liquor Stores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431" y="2650212"/>
            <a:ext cx="8757138" cy="216059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$7,303,009 from the property tax levy </a:t>
            </a:r>
          </a:p>
          <a:p>
            <a:pPr algn="ctr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(4.50% increase from 2019)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$5,420,463 from other revenue sources</a:t>
            </a:r>
            <a:endParaRPr lang="en-US" altLang="en-US" sz="2800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7108" y="-51096"/>
            <a:ext cx="6110654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pc="225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2020 Budget</a:t>
            </a:r>
            <a:endParaRPr lang="en-US" sz="3600" b="1" spc="225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699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Liquor Stores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431" y="2650212"/>
            <a:ext cx="8757138" cy="371178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Local Government Aid - $1,557,657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ALP Payment-in-Lieu of Taxes - $1,000,000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RCC Ice Rental - $465,000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Building Permits - $375,000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Natural Gas Franchise Fee - $325,000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7108" y="-51096"/>
            <a:ext cx="6110654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pc="225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Anticipated Other Revenue Sources</a:t>
            </a:r>
            <a:endParaRPr lang="en-US" sz="3600" b="1" spc="225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013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3352029" y="2270111"/>
            <a:ext cx="628726" cy="541731"/>
          </a:xfrm>
          <a:prstGeom prst="hexagon">
            <a:avLst>
              <a:gd name="adj" fmla="val 28900"/>
              <a:gd name="vf" fmla="val 115470"/>
            </a:avLst>
          </a:prstGeom>
          <a:solidFill>
            <a:srgbClr val="F1F6F5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105" y="555780"/>
            <a:ext cx="7445727" cy="683474"/>
          </a:xfrm>
        </p:spPr>
        <p:txBody>
          <a:bodyPr rtlCol="0">
            <a:normAutofit fontScale="90000"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Where does your $1 go?</a:t>
            </a:r>
            <a:r>
              <a:rPr lang="en-US" sz="3601" spc="225" dirty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/>
            </a:r>
            <a:br>
              <a:rPr lang="en-US" sz="3601" spc="225" dirty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sz="3601" spc="225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29038055"/>
              </p:ext>
            </p:extLst>
          </p:nvPr>
        </p:nvGraphicFramePr>
        <p:xfrm>
          <a:off x="225360" y="1326661"/>
          <a:ext cx="8669215" cy="495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4677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Liquor Stores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431" y="2650212"/>
            <a:ext cx="8757138" cy="378565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In 2020, house valued at $150,000 pays $606.06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2019 = $606.10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In 2016, same house valued at $150,000 paid $630.00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How can this be?  Growth in Tax Base.</a:t>
            </a:r>
            <a:endParaRPr lang="en-US" altLang="en-US" sz="2800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342900" indent="-34290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$150,000 house increases value 3% from 2019-2020</a:t>
            </a:r>
          </a:p>
          <a:p>
            <a:pPr algn="ctr">
              <a:lnSpc>
                <a:spcPct val="120000"/>
              </a:lnSpc>
            </a:pPr>
            <a:r>
              <a:rPr lang="en-US" altLang="en-US" dirty="0" smtClean="0">
                <a:solidFill>
                  <a:srgbClr val="8BB7B4"/>
                </a:solidFill>
                <a:latin typeface="Arial Unicode MS" charset="0"/>
                <a:ea typeface="Arial Unicode MS" charset="0"/>
                <a:cs typeface="Arial Unicode MS" charset="0"/>
              </a:rPr>
              <a:t>City Taxes = $624.24</a:t>
            </a:r>
            <a:endParaRPr lang="en-US" altLang="en-US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8BB7B4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7108" y="-51096"/>
            <a:ext cx="6110654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pc="225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Bottom Line</a:t>
            </a:r>
          </a:p>
          <a:p>
            <a:pPr>
              <a:defRPr/>
            </a:pPr>
            <a:r>
              <a:rPr lang="en-US" sz="3600" b="1" spc="225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(City Taxes)</a:t>
            </a:r>
            <a:endParaRPr lang="en-US" sz="3600" b="1" spc="225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120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Liquor Stores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431" y="2650212"/>
            <a:ext cx="8757138" cy="3538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BB7B4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Review of Property Tax Rates in 22 Greater Minnesota Regional </a:t>
            </a:r>
            <a:r>
              <a:rPr lang="en-US" dirty="0" smtClean="0">
                <a:solidFill>
                  <a:srgbClr val="8BB7B4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Centers (2016)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>
              <a:solidFill>
                <a:srgbClr val="8BB7B4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Rounded MT Bold" panose="020F0704030504030204" pitchFamily="34" charset="0"/>
                <a:ea typeface="Arial Unicode MS" charset="0"/>
                <a:cs typeface="Arial Unicode MS" charset="0"/>
              </a:rPr>
              <a:t>Average City Tax on a $150,000 home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Rounded MT Bold" panose="020F0704030504030204" pitchFamily="34" charset="0"/>
                <a:ea typeface="Arial Unicode MS" charset="0"/>
                <a:cs typeface="Arial Unicode MS" charset="0"/>
              </a:rPr>
              <a:t>22 Regional Centers* - $872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8BB7B4"/>
                </a:solidFill>
                <a:latin typeface="Arial Rounded MT Bold" panose="020F0704030504030204" pitchFamily="34" charset="0"/>
                <a:ea typeface="Arial Unicode MS" charset="0"/>
                <a:cs typeface="Arial Unicode MS" charset="0"/>
              </a:rPr>
              <a:t>City of Alexandria - $630</a:t>
            </a:r>
          </a:p>
          <a:p>
            <a:pPr algn="ctr">
              <a:lnSpc>
                <a:spcPct val="120000"/>
              </a:lnSpc>
            </a:pPr>
            <a:endParaRPr lang="en-US" altLang="en-US" sz="2800" dirty="0">
              <a:solidFill>
                <a:srgbClr val="8BB7B4"/>
              </a:solidFill>
              <a:latin typeface="Arial Rounded MT Bold" panose="020F0704030504030204" pitchFamily="34" charset="0"/>
              <a:ea typeface="Arial Unicode MS" charset="0"/>
              <a:cs typeface="Arial Unicode MS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1400" dirty="0" smtClean="0">
                <a:solidFill>
                  <a:srgbClr val="8BB7B4"/>
                </a:solidFill>
                <a:latin typeface="Arial Rounded MT Bold" panose="020F0704030504030204" pitchFamily="34" charset="0"/>
                <a:ea typeface="Arial Unicode MS" charset="0"/>
                <a:cs typeface="Arial Unicode MS" charset="0"/>
              </a:rPr>
              <a:t>*Regional Center = Greater Minnesota cities between 8,000 and 30,000 in population </a:t>
            </a:r>
          </a:p>
          <a:p>
            <a:pPr algn="ctr">
              <a:lnSpc>
                <a:spcPct val="120000"/>
              </a:lnSpc>
            </a:pPr>
            <a:r>
              <a:rPr lang="en-US" altLang="en-US" sz="1400" dirty="0" smtClean="0">
                <a:solidFill>
                  <a:srgbClr val="8BB7B4"/>
                </a:solidFill>
                <a:latin typeface="Arial Rounded MT Bold" panose="020F0704030504030204" pitchFamily="34" charset="0"/>
                <a:ea typeface="Arial Unicode MS" charset="0"/>
                <a:cs typeface="Arial Unicode MS" charset="0"/>
              </a:rPr>
              <a:t>(examples:  Bemidji, Brainerd, Hutchinson, Marshall, New Ulm)</a:t>
            </a:r>
            <a:endParaRPr lang="en-US" altLang="en-US" sz="1400" dirty="0">
              <a:solidFill>
                <a:srgbClr val="8BB7B4"/>
              </a:solidFill>
              <a:latin typeface="Arial Rounded MT Bold" panose="020F0704030504030204" pitchFamily="34" charset="0"/>
              <a:ea typeface="Arial Unicode MS" charset="0"/>
              <a:cs typeface="Arial Unicode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7108" y="-51096"/>
            <a:ext cx="6110654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pc="225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Nice numbers, but how do you compare with other cities?</a:t>
            </a:r>
            <a:endParaRPr lang="en-US" sz="3600" b="1" spc="225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4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3" y="1554864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Liquor Stores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431" y="2650212"/>
            <a:ext cx="8757138" cy="520142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8BB7B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Three Steps in the Process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8BB7B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Values and Classification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8BB7B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Proposed Tax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8BB7B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Property Tax Statement (Mailed in Spring of 2020, along with Assessed Value for Taxes Payable 2021)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8BB7B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Breakdown of Taxes By Jurisdiction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b="1" dirty="0">
              <a:solidFill>
                <a:srgbClr val="8BB7B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7108" y="-51096"/>
            <a:ext cx="6110654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pc="225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What is the deal with the Proposed Property Tax Notice?</a:t>
            </a:r>
            <a:endParaRPr lang="en-US" sz="3600" b="1" spc="225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7" y="216557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846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2"/>
          <p:cNvSpPr txBox="1">
            <a:spLocks noGrp="1"/>
          </p:cNvSpPr>
          <p:nvPr>
            <p:ph type="title"/>
          </p:nvPr>
        </p:nvSpPr>
        <p:spPr>
          <a:xfrm>
            <a:off x="935774" y="962275"/>
            <a:ext cx="8208226" cy="1390651"/>
          </a:xfrm>
          <a:prstGeom prst="rect">
            <a:avLst/>
          </a:prstGeom>
        </p:spPr>
        <p:txBody>
          <a:bodyPr>
            <a:noAutofit/>
          </a:bodyPr>
          <a:lstStyle>
            <a:lvl1pPr marR="4216" indent="10540" defTabSz="758951">
              <a:tabLst>
                <a:tab pos="1549400" algn="l"/>
              </a:tabLst>
              <a:defRPr sz="4980"/>
            </a:lvl1pPr>
          </a:lstStyle>
          <a:p>
            <a:r>
              <a:rPr lang="en-US" sz="4800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2020 Budget:  What is it?</a:t>
            </a:r>
            <a:endParaRPr sz="4800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3" name="object 4"/>
          <p:cNvSpPr txBox="1"/>
          <p:nvPr/>
        </p:nvSpPr>
        <p:spPr>
          <a:xfrm>
            <a:off x="153260" y="2483425"/>
            <a:ext cx="5591651" cy="1698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352425" marR="200501" indent="-342900">
              <a:lnSpc>
                <a:spcPct val="151000"/>
              </a:lnSpc>
              <a:spcBef>
                <a:spcPts val="75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  <a:defRPr sz="16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2400" b="1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Statement of Priorities</a:t>
            </a:r>
          </a:p>
          <a:p>
            <a:pPr marL="352425" marR="200501" indent="-342900">
              <a:lnSpc>
                <a:spcPct val="151000"/>
              </a:lnSpc>
              <a:spcBef>
                <a:spcPts val="75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  <a:defRPr sz="16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2400" b="1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Control, Management, </a:t>
            </a:r>
          </a:p>
          <a:p>
            <a:pPr marL="9525" marR="200501">
              <a:lnSpc>
                <a:spcPct val="151000"/>
              </a:lnSpc>
              <a:spcBef>
                <a:spcPts val="75"/>
              </a:spcBef>
              <a:buSzPct val="100000"/>
              <a:tabLst>
                <a:tab pos="180975" algn="l"/>
              </a:tabLst>
              <a:defRPr sz="16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en-US" sz="2400" b="1" dirty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	</a:t>
            </a:r>
            <a:r>
              <a:rPr lang="en-US" sz="2400" b="1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	and Planning Tool</a:t>
            </a:r>
          </a:p>
        </p:txBody>
      </p:sp>
      <p:sp>
        <p:nvSpPr>
          <p:cNvPr id="86" name="object 7"/>
          <p:cNvSpPr/>
          <p:nvPr/>
        </p:nvSpPr>
        <p:spPr>
          <a:xfrm>
            <a:off x="664311" y="1855559"/>
            <a:ext cx="542925" cy="0"/>
          </a:xfrm>
          <a:prstGeom prst="line">
            <a:avLst/>
          </a:prstGeom>
          <a:ln w="76200">
            <a:solidFill>
              <a:srgbClr val="8BB7B4"/>
            </a:solidFill>
          </a:ln>
        </p:spPr>
        <p:txBody>
          <a:bodyPr lIns="34289" rIns="34289"/>
          <a:lstStyle/>
          <a:p>
            <a:endParaRPr sz="1086"/>
          </a:p>
        </p:txBody>
      </p:sp>
      <p:sp>
        <p:nvSpPr>
          <p:cNvPr id="6" name="Rectangle 5"/>
          <p:cNvSpPr/>
          <p:nvPr/>
        </p:nvSpPr>
        <p:spPr>
          <a:xfrm>
            <a:off x="935774" y="4528400"/>
            <a:ext cx="3729036" cy="2308322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en-US" sz="1800" b="1" dirty="0">
              <a:solidFill>
                <a:srgbClr val="616F8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defTabSz="914400"/>
            <a:endParaRPr lang="en-US" sz="1800" b="1" dirty="0" smtClean="0">
              <a:solidFill>
                <a:srgbClr val="616F8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defTabSz="914400"/>
            <a:endParaRPr lang="en-US" sz="1800" b="1" dirty="0">
              <a:solidFill>
                <a:srgbClr val="616F8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defTabSz="914400"/>
            <a:endParaRPr lang="en-US" sz="1800" b="1" dirty="0" smtClean="0">
              <a:solidFill>
                <a:srgbClr val="616F8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defTabSz="914400"/>
            <a:r>
              <a:rPr lang="en-US" sz="1800" b="1" dirty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800" b="1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       Our </a:t>
            </a:r>
            <a:r>
              <a:rPr lang="en-US" sz="1800" b="1" dirty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WHY:  </a:t>
            </a:r>
            <a:endParaRPr lang="en-US" sz="1800" b="1" dirty="0" smtClean="0">
              <a:solidFill>
                <a:srgbClr val="616F8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defTabSz="914400"/>
            <a:r>
              <a:rPr lang="en-US" sz="1800" b="1" dirty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800" b="1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       To </a:t>
            </a:r>
            <a:r>
              <a:rPr lang="en-US" sz="1800" b="1" dirty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Make Alexandria </a:t>
            </a:r>
            <a:endParaRPr lang="en-US" sz="1800" b="1" dirty="0" smtClean="0">
              <a:solidFill>
                <a:srgbClr val="616F8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defTabSz="914400"/>
            <a:r>
              <a:rPr lang="en-US" sz="1800" b="1" dirty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800" b="1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       the </a:t>
            </a:r>
            <a:r>
              <a:rPr lang="en-US" sz="1800" b="1" dirty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Place You </a:t>
            </a:r>
            <a:r>
              <a:rPr lang="en-US" sz="1800" b="1" dirty="0" smtClean="0">
                <a:solidFill>
                  <a:srgbClr val="616F80"/>
                </a:solidFill>
                <a:latin typeface="Arial Unicode MS" charset="0"/>
                <a:ea typeface="Arial Unicode MS" charset="0"/>
                <a:cs typeface="Arial Unicode MS" charset="0"/>
              </a:rPr>
              <a:t>Choose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616F80"/>
              </a:solidFill>
              <a:effectLst/>
              <a:uFillTx/>
              <a:latin typeface="Arial Unicode MS" charset="0"/>
              <a:sym typeface="Calibri"/>
            </a:endParaRPr>
          </a:p>
          <a:p>
            <a:pPr defTabSz="914400"/>
            <a:endParaRPr lang="en-US" sz="1800" b="1" dirty="0" smtClean="0">
              <a:solidFill>
                <a:srgbClr val="616F80"/>
              </a:solidFill>
              <a:latin typeface="Arial Unicode MS" charset="0"/>
              <a:ea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5207" y="4312722"/>
            <a:ext cx="2575293" cy="2329811"/>
          </a:xfrm>
          <a:prstGeom prst="rect">
            <a:avLst/>
          </a:prstGeom>
          <a:noFill/>
          <a:ln w="25400" cap="flat">
            <a:solidFill>
              <a:srgbClr val="616F8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21154"/>
          <a:stretch/>
        </p:blipFill>
        <p:spPr>
          <a:xfrm rot="5400000">
            <a:off x="4954466" y="2662860"/>
            <a:ext cx="3235569" cy="5143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90935" y="870438"/>
            <a:ext cx="6859786" cy="3921370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6000" b="1" spc="450" dirty="0" smtClean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Questions</a:t>
            </a:r>
          </a:p>
          <a:p>
            <a:pPr algn="l">
              <a:defRPr/>
            </a:pPr>
            <a:endParaRPr lang="en-US" sz="3200" b="1" spc="450" dirty="0" smtClean="0">
              <a:solidFill>
                <a:srgbClr val="C4DBD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l">
              <a:defRPr/>
            </a:pPr>
            <a:r>
              <a:rPr lang="en-US" sz="3200" b="1" spc="450" dirty="0" smtClean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endParaRPr lang="en-US" sz="3200" b="1" spc="450" dirty="0">
              <a:solidFill>
                <a:srgbClr val="C4DBD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519472" y="5800526"/>
            <a:ext cx="5429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txBody>
          <a:bodyPr lIns="34289" rIns="34289"/>
          <a:lstStyle/>
          <a:p>
            <a:endParaRPr sz="1086"/>
          </a:p>
        </p:txBody>
      </p:sp>
    </p:spTree>
    <p:extLst>
      <p:ext uri="{BB962C8B-B14F-4D97-AF65-F5344CB8AC3E}">
        <p14:creationId xmlns:p14="http://schemas.microsoft.com/office/powerpoint/2010/main" val="494552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2"/>
          <p:cNvSpPr txBox="1">
            <a:spLocks noGrp="1"/>
          </p:cNvSpPr>
          <p:nvPr>
            <p:ph type="title"/>
          </p:nvPr>
        </p:nvSpPr>
        <p:spPr>
          <a:xfrm>
            <a:off x="935774" y="4908640"/>
            <a:ext cx="8208226" cy="770268"/>
          </a:xfrm>
          <a:prstGeom prst="rect">
            <a:avLst/>
          </a:prstGeom>
        </p:spPr>
        <p:txBody>
          <a:bodyPr>
            <a:noAutofit/>
          </a:bodyPr>
          <a:lstStyle>
            <a:lvl1pPr marR="4216" indent="10540" defTabSz="758951">
              <a:tabLst>
                <a:tab pos="1549400" algn="l"/>
              </a:tabLst>
              <a:defRPr sz="4980"/>
            </a:lvl1pPr>
          </a:lstStyle>
          <a:p>
            <a:r>
              <a:rPr lang="en-US" sz="4800" dirty="0" smtClean="0">
                <a:solidFill>
                  <a:srgbClr val="616F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Strategic Alignment</a:t>
            </a:r>
            <a:endParaRPr sz="4800" dirty="0">
              <a:solidFill>
                <a:srgbClr val="616F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6" name="object 7"/>
          <p:cNvSpPr/>
          <p:nvPr/>
        </p:nvSpPr>
        <p:spPr>
          <a:xfrm>
            <a:off x="945299" y="5859765"/>
            <a:ext cx="542925" cy="0"/>
          </a:xfrm>
          <a:prstGeom prst="line">
            <a:avLst/>
          </a:prstGeom>
          <a:ln w="76200">
            <a:solidFill>
              <a:srgbClr val="8BB7B4"/>
            </a:solidFill>
          </a:ln>
        </p:spPr>
        <p:txBody>
          <a:bodyPr lIns="34289" rIns="34289"/>
          <a:lstStyle/>
          <a:p>
            <a:endParaRPr sz="1086"/>
          </a:p>
        </p:txBody>
      </p:sp>
      <p:sp>
        <p:nvSpPr>
          <p:cNvPr id="2" name="Rectangle 1"/>
          <p:cNvSpPr/>
          <p:nvPr/>
        </p:nvSpPr>
        <p:spPr>
          <a:xfrm>
            <a:off x="935774" y="1719749"/>
            <a:ext cx="3284621" cy="2827177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8174" y="1900606"/>
            <a:ext cx="3284621" cy="2827177"/>
          </a:xfrm>
          <a:prstGeom prst="rect">
            <a:avLst/>
          </a:prstGeom>
          <a:noFill/>
          <a:ln w="25400" cap="flat">
            <a:solidFill>
              <a:srgbClr val="616F8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33" y="131884"/>
            <a:ext cx="5758695" cy="4415042"/>
          </a:xfrm>
          <a:prstGeom prst="rect">
            <a:avLst/>
          </a:prstGeom>
          <a:effectLst>
            <a:outerShdw dist="50800" dir="5400000" algn="ctr" rotWithShape="0">
              <a:srgbClr val="7C98B6"/>
            </a:outerShdw>
          </a:effectLst>
        </p:spPr>
      </p:pic>
    </p:spTree>
    <p:extLst>
      <p:ext uri="{BB962C8B-B14F-4D97-AF65-F5344CB8AC3E}">
        <p14:creationId xmlns:p14="http://schemas.microsoft.com/office/powerpoint/2010/main" val="1146602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96" y="553712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Operational Excellence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0928" y="4053499"/>
            <a:ext cx="2872420" cy="39767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1800" dirty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What’s this section about?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952543" y="-115059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 smtClean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1</a:t>
            </a:r>
            <a:endParaRPr lang="en-US" sz="12003" b="1" spc="225" dirty="0">
              <a:solidFill>
                <a:srgbClr val="C4DBD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28840" y="1261025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22436" r="16154" b="15385"/>
          <a:stretch/>
        </p:blipFill>
        <p:spPr>
          <a:xfrm>
            <a:off x="2822330" y="2519691"/>
            <a:ext cx="6321670" cy="4264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31" y="1749670"/>
            <a:ext cx="2409092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Completion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Program Inventory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Maintained Required Fund Balance in the General Fund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Implementation of position budgeting for 2020 budget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Introduction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of online job application system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Launch of o</a:t>
            </a:r>
            <a:r>
              <a:rPr lang="en-US" sz="1800" baseline="0" dirty="0" smtClean="0">
                <a:solidFill>
                  <a:schemeClr val="bg1"/>
                </a:solidFill>
              </a:rPr>
              <a:t>nline building inspections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9115" y="5855677"/>
            <a:ext cx="116937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Elections Team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53989"/>
            <a:ext cx="3015762" cy="423704"/>
          </a:xfrm>
          <a:prstGeom prst="rect">
            <a:avLst/>
          </a:prstGeom>
          <a:solidFill>
            <a:srgbClr val="8BB7B4"/>
          </a:solidFill>
          <a:ln w="25400" cap="flat">
            <a:solidFill>
              <a:srgbClr val="8BB7B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3810" indent="9525">
              <a:lnSpc>
                <a:spcPct val="114599"/>
              </a:lnSpc>
              <a:spcBef>
                <a:spcPts val="75"/>
              </a:spcBef>
              <a:defRPr sz="3200">
                <a:solidFill>
                  <a:srgbClr val="001B2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US" sz="1800" dirty="0">
              <a:solidFill>
                <a:schemeClr val="bg1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76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2" y="1872550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Long Term Planning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0928" y="4053499"/>
            <a:ext cx="2872420" cy="39767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1800" dirty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What’s this section about?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1" y="193270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6" y="2556024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5" b="27307"/>
          <a:stretch/>
        </p:blipFill>
        <p:spPr>
          <a:xfrm>
            <a:off x="-24863" y="4053499"/>
            <a:ext cx="9144000" cy="2461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272" y="2857500"/>
            <a:ext cx="744572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Adoption of Comprehensive Plan in near future</a:t>
            </a:r>
            <a:endParaRPr kumimoji="0" lang="en-US" sz="18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Fairgrounds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Task Force/Fairgrounds Master Plan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baseline="0" dirty="0" smtClean="0">
                <a:solidFill>
                  <a:schemeClr val="bg1"/>
                </a:solidFill>
              </a:rPr>
              <a:t>City Hall Needs Assessment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2292" y="6515345"/>
            <a:ext cx="31828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Runestone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Community Center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334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80" y="1911771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Sustainable Infrastructure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402" y="172269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3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8019" y="2666737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r="23333"/>
          <a:stretch/>
        </p:blipFill>
        <p:spPr>
          <a:xfrm rot="5400000">
            <a:off x="4409523" y="2228853"/>
            <a:ext cx="392137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577" y="3147646"/>
            <a:ext cx="306851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Enhanced </a:t>
            </a:r>
            <a:r>
              <a:rPr lang="en-US" sz="1800" dirty="0">
                <a:solidFill>
                  <a:schemeClr val="bg1"/>
                </a:solidFill>
              </a:rPr>
              <a:t>c</a:t>
            </a:r>
            <a:r>
              <a:rPr lang="en-US" sz="1800" dirty="0" smtClean="0">
                <a:solidFill>
                  <a:schemeClr val="bg1"/>
                </a:solidFill>
              </a:rPr>
              <a:t>oordination among utility providers (City, ALASD, ALP)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Street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Improvement Plan and Street Reconstruction Bond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761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7850" y="1969265"/>
            <a:ext cx="7445727" cy="683474"/>
          </a:xfrm>
        </p:spPr>
        <p:txBody>
          <a:bodyPr rtlCol="0">
            <a:normAutofit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Safe Communities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0928" y="4053499"/>
            <a:ext cx="2872420" cy="39767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1800" dirty="0">
                <a:solidFill>
                  <a:schemeClr val="bg1"/>
                </a:solidFill>
                <a:latin typeface="Arial Unicode MS" charset="0"/>
                <a:ea typeface="Arial Unicode MS" charset="0"/>
                <a:cs typeface="Arial Unicode MS" charset="0"/>
              </a:rPr>
              <a:t>What’s this section about?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6283" y="289985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95894" y="2728283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t="22885" r="9711" b="38029"/>
          <a:stretch/>
        </p:blipFill>
        <p:spPr>
          <a:xfrm>
            <a:off x="518746" y="4041006"/>
            <a:ext cx="7825154" cy="2382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3115" y="509954"/>
            <a:ext cx="3279531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Body Camera implementation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Recruitment of two experienced patrol officers and new firefighters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172 nuisances brought into compliance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Emergency Management cooperation with Douglas County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800" dirty="0" smtClean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209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80074" y="2030919"/>
            <a:ext cx="7445727" cy="683474"/>
          </a:xfrm>
        </p:spPr>
        <p:txBody>
          <a:bodyPr rtlCol="0">
            <a:normAutofit fontScale="90000"/>
          </a:bodyPr>
          <a:lstStyle/>
          <a:p>
            <a:pPr algn="ctr" defTabSz="457242">
              <a:defRPr/>
            </a:pP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Economic </a:t>
            </a:r>
            <a:b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3601" spc="225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Vitality</a:t>
            </a:r>
            <a:endParaRPr lang="en-US" sz="3601" spc="225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3364" y="289823"/>
            <a:ext cx="4063471" cy="2021017"/>
          </a:xfrm>
          <a:prstGeom prst="rect">
            <a:avLst/>
          </a:prstGeom>
        </p:spPr>
        <p:txBody>
          <a:bodyPr lIns="91448" tIns="45724" rIns="91448" bIns="45724" anchor="ctr"/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3" b="1" spc="225" dirty="0">
                <a:solidFill>
                  <a:srgbClr val="C4DBD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5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3670" y="3127362"/>
            <a:ext cx="4698238" cy="0"/>
          </a:xfrm>
          <a:prstGeom prst="line">
            <a:avLst/>
          </a:prstGeom>
          <a:ln>
            <a:solidFill>
              <a:srgbClr val="8BB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2721" y="1135753"/>
            <a:ext cx="6272904" cy="4704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877" y="3534508"/>
            <a:ext cx="3305908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Completion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of Housing Study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Construction of over 200 new apartment units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Housing Trust Fund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bg1"/>
                </a:solidFill>
              </a:rPr>
              <a:t>Workforce Development Housing Grant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Revolving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Loan Fund </a:t>
            </a:r>
            <a:r>
              <a:rPr lang="en-US" sz="1800" dirty="0" smtClean="0">
                <a:solidFill>
                  <a:schemeClr val="bg1"/>
                </a:solidFill>
              </a:rPr>
              <a:t>assisted four projects with $618,500 in loans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3554" y="6255213"/>
            <a:ext cx="20340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Agnes Blvd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287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1123</Words>
  <Application>Microsoft Office PowerPoint</Application>
  <PresentationFormat>On-screen Show (4:3)</PresentationFormat>
  <Paragraphs>221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 Rounded MT Bold</vt:lpstr>
      <vt:lpstr>Arial Unicode MS</vt:lpstr>
      <vt:lpstr>Avenir Next</vt:lpstr>
      <vt:lpstr>Calibri</vt:lpstr>
      <vt:lpstr>Helvetica</vt:lpstr>
      <vt:lpstr>Helvetica Neue</vt:lpstr>
      <vt:lpstr>Poppins Light</vt:lpstr>
      <vt:lpstr>Poppins Regular</vt:lpstr>
      <vt:lpstr>Poppins-Black</vt:lpstr>
      <vt:lpstr>Poppins-ExtraBold</vt:lpstr>
      <vt:lpstr>Office Theme</vt:lpstr>
      <vt:lpstr>PowerPoint Presentation</vt:lpstr>
      <vt:lpstr>PowerPoint Presentation</vt:lpstr>
      <vt:lpstr>2020 Budget:  What is it?</vt:lpstr>
      <vt:lpstr>Strategic Alignment</vt:lpstr>
      <vt:lpstr>Operational Excellence</vt:lpstr>
      <vt:lpstr>Long Term Planning</vt:lpstr>
      <vt:lpstr>Sustainable Infrastructure</vt:lpstr>
      <vt:lpstr>Safe Communities</vt:lpstr>
      <vt:lpstr>Economic  Vitality</vt:lpstr>
      <vt:lpstr>Communications</vt:lpstr>
      <vt:lpstr>PowerPoint Presentation</vt:lpstr>
      <vt:lpstr>Operating Budget</vt:lpstr>
      <vt:lpstr>Police Department</vt:lpstr>
      <vt:lpstr>Fire Department/Emergency Mgmt.</vt:lpstr>
      <vt:lpstr>Runestone Community Center</vt:lpstr>
      <vt:lpstr>Public Works:  Streets</vt:lpstr>
      <vt:lpstr>Public Works:  Parks</vt:lpstr>
      <vt:lpstr>Airport</vt:lpstr>
      <vt:lpstr>Community Development</vt:lpstr>
      <vt:lpstr>Assessing</vt:lpstr>
      <vt:lpstr>Administration/Finance</vt:lpstr>
      <vt:lpstr>Liquor Stores</vt:lpstr>
      <vt:lpstr>2020 Budget</vt:lpstr>
      <vt:lpstr>Liquor Stores</vt:lpstr>
      <vt:lpstr>Liquor Stores</vt:lpstr>
      <vt:lpstr>Where does your $1 go? </vt:lpstr>
      <vt:lpstr>Liquor Stores</vt:lpstr>
      <vt:lpstr>Liquor Stores</vt:lpstr>
      <vt:lpstr>Liquor Stores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 Powerpoint</dc:title>
  <dc:creator>Sara Stadtherr</dc:creator>
  <cp:lastModifiedBy>Sara Stadtherr</cp:lastModifiedBy>
  <cp:revision>93</cp:revision>
  <cp:lastPrinted>2019-09-19T19:04:59Z</cp:lastPrinted>
  <dcterms:modified xsi:type="dcterms:W3CDTF">2019-12-09T21:15:16Z</dcterms:modified>
</cp:coreProperties>
</file>