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Ex1.xml" ContentType="application/vnd.ms-office.chartex+xml"/>
  <Override PartName="/ppt/charts/style16.xml" ContentType="application/vnd.ms-office.chartstyle+xml"/>
  <Override PartName="/ppt/charts/colors16.xml" ContentType="application/vnd.ms-office.chartcolorstyle+xml"/>
  <Override PartName="/ppt/notesSlides/notesSlide1.xml" ContentType="application/vnd.openxmlformats-officedocument.presentationml.notesSlide+xml"/>
  <Override PartName="/ppt/charts/chart1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4" r:id="rId1"/>
  </p:sldMasterIdLst>
  <p:notesMasterIdLst>
    <p:notesMasterId r:id="rId39"/>
  </p:notesMasterIdLst>
  <p:sldIdLst>
    <p:sldId id="256" r:id="rId2"/>
    <p:sldId id="257" r:id="rId3"/>
    <p:sldId id="270" r:id="rId4"/>
    <p:sldId id="258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76" r:id="rId13"/>
    <p:sldId id="265" r:id="rId14"/>
    <p:sldId id="277" r:id="rId15"/>
    <p:sldId id="266" r:id="rId16"/>
    <p:sldId id="278" r:id="rId17"/>
    <p:sldId id="267" r:id="rId18"/>
    <p:sldId id="279" r:id="rId19"/>
    <p:sldId id="268" r:id="rId20"/>
    <p:sldId id="281" r:id="rId21"/>
    <p:sldId id="271" r:id="rId22"/>
    <p:sldId id="286" r:id="rId23"/>
    <p:sldId id="272" r:id="rId24"/>
    <p:sldId id="282" r:id="rId25"/>
    <p:sldId id="273" r:id="rId26"/>
    <p:sldId id="283" r:id="rId27"/>
    <p:sldId id="274" r:id="rId28"/>
    <p:sldId id="284" r:id="rId29"/>
    <p:sldId id="275" r:id="rId30"/>
    <p:sldId id="287" r:id="rId31"/>
    <p:sldId id="288" r:id="rId32"/>
    <p:sldId id="290" r:id="rId33"/>
    <p:sldId id="291" r:id="rId34"/>
    <p:sldId id="292" r:id="rId35"/>
    <p:sldId id="293" r:id="rId36"/>
    <p:sldId id="296" r:id="rId37"/>
    <p:sldId id="29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2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a-sql1\DATA\PUBLIC\Budget\2022%20Budget\083021%202022-2025%20Budget%20and%20Five-Year%20Projection%20-%20Graphs%20Cop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a-sql1\DATA\PUBLIC\Budget\2022%20Budget\083021%202022-2025%20Budget%20and%20Five-Year%20Projection%20-%20Graphs%20Copy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a-sql1\DATA\PUBLIC\Budget\2022%20Budget\083021%202022-2025%20Budget%20and%20Five-Year%20Projection%20-%20Graphs%20Copy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a-sql1\DATA\PUBLIC\Budget\2022%20Budget\083021%202022-2025%20Budget%20and%20Five-Year%20Projection%20-%20Graphs%20Copy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P:\PUBLIC\Budget\2022%20Budget\083021%202022-2025%20Budget%20and%20Five-Year%20Projection%20-%20Graphs%20Copy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ather\AppData\Roaming\Microsoft\Excel\083021%202022-2025%20Budget%20and%20Five-Year%20Projection%20-%20Copy%20(version%201).xlsb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C:\Users\heather\AppData\Roaming\Microsoft\Excel\083021%202022-2025%20Budget%20and%20Five-Year%20Projection%20-%20Copy%20(version%201).xlsb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a-sql1\DATA\PUBLIC\Budget\2022%20Budget\083021%202022-2025%20Budget%20and%20Five-Year%20Projection%20-%20Graphs%20Copy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a-sql1\DATA\PUBLIC\Budget\2022%20Budget\083021%202022-2025%20Budget%20and%20Five-Year%20Projection%20-%20Graphs%20Cop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a-sql1\DATA\PUBLIC\Budget\2022%20Budget\083021%202022-2025%20Budget%20and%20Five-Year%20Projection%20-%20Graphs%20Cop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a-sql1\DATA\PUBLIC\Budget\2022%20Budget\083021%202022-2025%20Budget%20and%20Five-Year%20Projection%20-%20Graphs%20Cop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a-sql1\DATA\PUBLIC\Budget\2022%20Budget\083021%202022-2025%20Budget%20and%20Five-Year%20Projection%20-%20Graphs%20Cop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a-sql1\DATA\PUBLIC\Budget\2022%20Budget\083021%202022-2025%20Budget%20and%20Five-Year%20Projection%20-%20Graphs%20Cop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a-sql1\DATA\PUBLIC\Budget\2022%20Budget\083021%202022-2025%20Budget%20and%20Five-Year%20Projection%20-%20Graphs%20Copy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a-sql1\DATA\PUBLIC\Budget\2022%20Budget\083021%202022-2025%20Budget%20and%20Five-Year%20Projection%20-%20Graphs%20Copy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ather\AppData\Roaming\Microsoft\Excel\083021%202022-2025%20Budget%20and%20Five-Year%20Projection%20-%20Copy%20(version%201).xlsb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microsoft.com/office/2011/relationships/chartStyle" Target="style16.xml"/><Relationship Id="rId1" Type="http://schemas.openxmlformats.org/officeDocument/2006/relationships/oleObject" Target="file:///P:\PUBLIC\Budget\2022%20Budget\Copy%20of%20Revenue%20Source%20and%20Percentage%20of%20Tax%20Dollar%20by%20Departm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GENERAL FUND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FC9C-43D7-BAD1-14F54C74077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FC9C-43D7-BAD1-14F54C74077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FC9C-43D7-BAD1-14F54C74077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FC9C-43D7-BAD1-14F54C74077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FC9C-43D7-BAD1-14F54C740773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FC9C-43D7-BAD1-14F54C74077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FC9C-43D7-BAD1-14F54C74077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FC9C-43D7-BAD1-14F54C740773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FC9C-43D7-BAD1-14F54C740773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FC9C-43D7-BAD1-14F54C740773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FC9C-43D7-BAD1-14F54C740773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FC9C-43D7-BAD1-14F54C740773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FC9C-43D7-BAD1-14F54C740773}"/>
              </c:ext>
            </c:extLst>
          </c:dPt>
          <c:dLbls>
            <c:dLbl>
              <c:idx val="2"/>
              <c:layout>
                <c:manualLayout>
                  <c:x val="0.11092031036350657"/>
                  <c:y val="-8.83388070064829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89190884806856"/>
                      <c:h val="7.13162520575667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C9C-43D7-BAD1-14F54C7407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('Budget Forecast'!$A$4:$A$10,'Budget Forecast'!$A$12:$A$13,'Budget Forecast'!$A$15:$A$18)</c:f>
              <c:strCache>
                <c:ptCount val="13"/>
                <c:pt idx="0">
                  <c:v>General Government</c:v>
                </c:pt>
                <c:pt idx="1">
                  <c:v>Police</c:v>
                </c:pt>
                <c:pt idx="2">
                  <c:v>Fire Protection</c:v>
                </c:pt>
                <c:pt idx="3">
                  <c:v>Emergency Management</c:v>
                </c:pt>
                <c:pt idx="4">
                  <c:v>Animal Control</c:v>
                </c:pt>
                <c:pt idx="5">
                  <c:v>Street </c:v>
                </c:pt>
                <c:pt idx="6">
                  <c:v>Engineering</c:v>
                </c:pt>
                <c:pt idx="7">
                  <c:v>Conservation of Health (Building)</c:v>
                </c:pt>
                <c:pt idx="8">
                  <c:v>Recreation </c:v>
                </c:pt>
                <c:pt idx="9">
                  <c:v>Senior Center</c:v>
                </c:pt>
                <c:pt idx="10">
                  <c:v>Runestone Community Center</c:v>
                </c:pt>
                <c:pt idx="11">
                  <c:v>Parks</c:v>
                </c:pt>
                <c:pt idx="12">
                  <c:v>Airport</c:v>
                </c:pt>
              </c:strCache>
            </c:strRef>
          </c:cat>
          <c:val>
            <c:numRef>
              <c:f>('Budget Forecast'!$U$4:$U$10,'Budget Forecast'!$U$12:$U$13,'Budget Forecast'!$U$15:$U$18)</c:f>
              <c:numCache>
                <c:formatCode>_("$"* #,##0_);_("$"* \(#,##0\);_("$"* "-"??_);_(@_)</c:formatCode>
                <c:ptCount val="13"/>
                <c:pt idx="0">
                  <c:v>2724311</c:v>
                </c:pt>
                <c:pt idx="1">
                  <c:v>3538169</c:v>
                </c:pt>
                <c:pt idx="2">
                  <c:v>453066</c:v>
                </c:pt>
                <c:pt idx="3">
                  <c:v>8500</c:v>
                </c:pt>
                <c:pt idx="4">
                  <c:v>23500</c:v>
                </c:pt>
                <c:pt idx="5">
                  <c:v>1433122</c:v>
                </c:pt>
                <c:pt idx="6">
                  <c:v>105000</c:v>
                </c:pt>
                <c:pt idx="7">
                  <c:v>411298</c:v>
                </c:pt>
                <c:pt idx="8">
                  <c:v>40000</c:v>
                </c:pt>
                <c:pt idx="9">
                  <c:v>22000</c:v>
                </c:pt>
                <c:pt idx="10">
                  <c:v>696524</c:v>
                </c:pt>
                <c:pt idx="11">
                  <c:v>760521</c:v>
                </c:pt>
                <c:pt idx="12">
                  <c:v>185200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C9C-43D7-BAD1-14F54C7407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Building Department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'Budget Forecast'!$A$12</c:f>
              <c:strCache>
                <c:ptCount val="1"/>
                <c:pt idx="0">
                  <c:v>Conservation of Health (Building)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AA29-4BBB-899F-ACAA34CBD2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'Budget Forecast'!$M$2:$W$2</c15:sqref>
                  </c15:fullRef>
                </c:ext>
              </c:extLst>
              <c:f>'Budget Forecast'!$M$2:$U$2</c:f>
              <c:strCache>
                <c:ptCount val="5"/>
                <c:pt idx="0">
                  <c:v>2018 BUDGET</c:v>
                </c:pt>
                <c:pt idx="1">
                  <c:v>2019 BUDGET</c:v>
                </c:pt>
                <c:pt idx="2">
                  <c:v>2020 BUDGET</c:v>
                </c:pt>
                <c:pt idx="3">
                  <c:v>2021 BUDGET</c:v>
                </c:pt>
                <c:pt idx="4">
                  <c:v>2022 PROP.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'Budget Forecast'!$M$12:$W$12</c15:sqref>
                  </c15:fullRef>
                </c:ext>
              </c:extLst>
              <c:f>'Budget Forecast'!$M$12:$U$12</c:f>
              <c:numCache>
                <c:formatCode>_("$"* #,##0_);_("$"* \(#,##0\);_("$"* "-"??_);_(@_)</c:formatCode>
                <c:ptCount val="5"/>
                <c:pt idx="0" formatCode="_(\$* #,##0_);_(\$* \(#,##0\);_(\$* \-??_);_(@_)">
                  <c:v>287310</c:v>
                </c:pt>
                <c:pt idx="1">
                  <c:v>300641</c:v>
                </c:pt>
                <c:pt idx="2">
                  <c:v>323668</c:v>
                </c:pt>
                <c:pt idx="3" formatCode="_(&quot;$&quot;* #,##0_);_(&quot;$&quot;* \(#,##0\);_(&quot;$&quot;* &quot;-&quot;_);_(@_)">
                  <c:v>409006</c:v>
                </c:pt>
                <c:pt idx="4">
                  <c:v>411298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29-4BBB-899F-ACAA34CBD2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71125568"/>
        <c:axId val="971126880"/>
        <c:axId val="0"/>
      </c:bar3DChart>
      <c:catAx>
        <c:axId val="97112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126880"/>
        <c:crosses val="autoZero"/>
        <c:auto val="1"/>
        <c:lblAlgn val="ctr"/>
        <c:lblOffset val="100"/>
        <c:noMultiLvlLbl val="0"/>
      </c:catAx>
      <c:valAx>
        <c:axId val="97112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\$* #,##0_);_(\$* \(#,##0\);_(\$* \-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12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'Budget Forecast'!$Z$12</c:f>
              <c:strCache>
                <c:ptCount val="1"/>
                <c:pt idx="0">
                  <c:v>Community Development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36FF-46E8-8742-852746A210DE}"/>
              </c:ext>
            </c:extLst>
          </c:dPt>
          <c:dLbls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'Budget Forecast'!$M$2:$U$2</c:f>
              <c:strCache>
                <c:ptCount val="5"/>
                <c:pt idx="0">
                  <c:v>2018 BUDGET</c:v>
                </c:pt>
                <c:pt idx="1">
                  <c:v>2019 BUDGET</c:v>
                </c:pt>
                <c:pt idx="2">
                  <c:v>2020 BUDGET</c:v>
                </c:pt>
                <c:pt idx="3">
                  <c:v>2021 BUDGET</c:v>
                </c:pt>
                <c:pt idx="4">
                  <c:v>2022 PROP.</c:v>
                </c:pt>
              </c:strCache>
            </c:strRef>
          </c:cat>
          <c:val>
            <c:numRef>
              <c:f>'Budget Forecast'!$AC$12:$AJ$12</c:f>
              <c:numCache>
                <c:formatCode>#,##0_);\(#,##0\)</c:formatCode>
                <c:ptCount val="5"/>
                <c:pt idx="0" formatCode="#,##0">
                  <c:v>160600</c:v>
                </c:pt>
                <c:pt idx="1">
                  <c:v>176634</c:v>
                </c:pt>
                <c:pt idx="2" formatCode="#,##0">
                  <c:v>181134</c:v>
                </c:pt>
                <c:pt idx="3" formatCode="#,##0">
                  <c:v>184907</c:v>
                </c:pt>
                <c:pt idx="4">
                  <c:v>191147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FF-46E8-8742-852746A210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1741048"/>
        <c:axId val="481738096"/>
        <c:axId val="0"/>
      </c:bar3DChart>
      <c:catAx>
        <c:axId val="48174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738096"/>
        <c:crosses val="autoZero"/>
        <c:auto val="1"/>
        <c:lblAlgn val="ctr"/>
        <c:lblOffset val="100"/>
        <c:noMultiLvlLbl val="0"/>
      </c:catAx>
      <c:valAx>
        <c:axId val="48173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741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'Budget Forecast'!$Z$9</c:f>
              <c:strCache>
                <c:ptCount val="1"/>
                <c:pt idx="0">
                  <c:v>Assessor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1526-41B1-B815-187B07CFA28D}"/>
              </c:ext>
            </c:extLst>
          </c:dPt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'Budget Forecast'!$M$2:$U$2</c:f>
              <c:strCache>
                <c:ptCount val="5"/>
                <c:pt idx="0">
                  <c:v>2018 BUDGET</c:v>
                </c:pt>
                <c:pt idx="1">
                  <c:v>2019 BUDGET</c:v>
                </c:pt>
                <c:pt idx="2">
                  <c:v>2020 BUDGET</c:v>
                </c:pt>
                <c:pt idx="3">
                  <c:v>2021 BUDGET</c:v>
                </c:pt>
                <c:pt idx="4">
                  <c:v>2022 PROP.</c:v>
                </c:pt>
              </c:strCache>
            </c:strRef>
          </c:cat>
          <c:val>
            <c:numRef>
              <c:f>'Budget Forecast'!$AC$9:$AJ$9</c:f>
              <c:numCache>
                <c:formatCode>#,##0_);\(#,##0\)</c:formatCode>
                <c:ptCount val="5"/>
                <c:pt idx="0" formatCode="#,##0">
                  <c:v>183220</c:v>
                </c:pt>
                <c:pt idx="1">
                  <c:v>192238</c:v>
                </c:pt>
                <c:pt idx="2" formatCode="#,##0">
                  <c:v>198673</c:v>
                </c:pt>
                <c:pt idx="3" formatCode="#,##0">
                  <c:v>222874</c:v>
                </c:pt>
                <c:pt idx="4">
                  <c:v>208893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6-41B1-B815-187B07CFA2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56199696"/>
        <c:axId val="356203632"/>
        <c:axId val="0"/>
      </c:bar3DChart>
      <c:catAx>
        <c:axId val="35619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203632"/>
        <c:crosses val="autoZero"/>
        <c:auto val="1"/>
        <c:lblAlgn val="ctr"/>
        <c:lblOffset val="100"/>
        <c:noMultiLvlLbl val="0"/>
      </c:catAx>
      <c:valAx>
        <c:axId val="35620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19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Administration/Finance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'Budget Forecast'!$Z$8</c:f>
              <c:strCache>
                <c:ptCount val="1"/>
                <c:pt idx="0">
                  <c:v>Administration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0-1EBF-4D5E-A8A2-E651006C6A89}"/>
              </c:ext>
            </c:extLst>
          </c:dPt>
          <c:dLbls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'Budget Forecast'!$M$2:$U$2</c:f>
              <c:strCache>
                <c:ptCount val="5"/>
                <c:pt idx="0">
                  <c:v>2018 BUDGET</c:v>
                </c:pt>
                <c:pt idx="1">
                  <c:v>2019 BUDGET</c:v>
                </c:pt>
                <c:pt idx="2">
                  <c:v>2020 BUDGET</c:v>
                </c:pt>
                <c:pt idx="3">
                  <c:v>2021 BUDGET</c:v>
                </c:pt>
                <c:pt idx="4">
                  <c:v>2022 PROP.</c:v>
                </c:pt>
              </c:strCache>
            </c:strRef>
          </c:cat>
          <c:val>
            <c:numRef>
              <c:f>'Budget Forecast'!$AC$8:$AJ$8</c:f>
              <c:numCache>
                <c:formatCode>#,##0_);\(#,##0\)</c:formatCode>
                <c:ptCount val="5"/>
                <c:pt idx="0" formatCode="#,##0">
                  <c:v>689800</c:v>
                </c:pt>
                <c:pt idx="1">
                  <c:v>724078</c:v>
                </c:pt>
                <c:pt idx="2" formatCode="#,##0">
                  <c:v>782189</c:v>
                </c:pt>
                <c:pt idx="3" formatCode="#,##0">
                  <c:v>732066</c:v>
                </c:pt>
                <c:pt idx="4">
                  <c:v>785349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CC-4748-A0CB-6DA9CA0055D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73882184"/>
        <c:axId val="673879888"/>
        <c:axId val="0"/>
      </c:bar3DChart>
      <c:catAx>
        <c:axId val="673882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879888"/>
        <c:crosses val="autoZero"/>
        <c:auto val="1"/>
        <c:lblAlgn val="ctr"/>
        <c:lblOffset val="100"/>
        <c:noMultiLvlLbl val="0"/>
      </c:catAx>
      <c:valAx>
        <c:axId val="673879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882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  <a:r>
              <a:rPr lang="en-US" dirty="0" smtClean="0"/>
              <a:t>Liquor Store</a:t>
            </a:r>
            <a:r>
              <a:rPr lang="en-US" baseline="0" dirty="0" smtClean="0"/>
              <a:t> Transfers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'Budget Forecast'!$A$55</c:f>
              <c:strCache>
                <c:ptCount val="1"/>
                <c:pt idx="0">
                  <c:v>  Transfers (Liquor Store)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0-D8D0-44A0-B52A-4C7F869BBE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'Budget Forecast'!$M$2:$U$2</c:f>
              <c:strCache>
                <c:ptCount val="5"/>
                <c:pt idx="0">
                  <c:v>2018 BUDGET</c:v>
                </c:pt>
                <c:pt idx="1">
                  <c:v>2019 BUDGET</c:v>
                </c:pt>
                <c:pt idx="2">
                  <c:v>2020 BUDGET</c:v>
                </c:pt>
                <c:pt idx="3">
                  <c:v>2021 BUDGET</c:v>
                </c:pt>
                <c:pt idx="4">
                  <c:v>2022 PROP.</c:v>
                </c:pt>
              </c:strCache>
            </c:strRef>
          </c:cat>
          <c:val>
            <c:numRef>
              <c:f>'Budget Forecast'!$M$55:$U$55</c:f>
              <c:numCache>
                <c:formatCode>_("$"* #,##0_);_("$"* \(#,##0\);_("$"* "-"??_);_(@_)</c:formatCode>
                <c:ptCount val="5"/>
                <c:pt idx="0" formatCode="_(\$* #,##0_);_(\$* \(#,##0\);_(\$* \-??_);_(@_)">
                  <c:v>225000</c:v>
                </c:pt>
                <c:pt idx="1">
                  <c:v>225000</c:v>
                </c:pt>
                <c:pt idx="2">
                  <c:v>240000</c:v>
                </c:pt>
                <c:pt idx="3">
                  <c:v>255000</c:v>
                </c:pt>
                <c:pt idx="4">
                  <c:v>255000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85-4910-9104-27B16BC4D2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12277360"/>
        <c:axId val="512285232"/>
        <c:axId val="0"/>
      </c:bar3DChart>
      <c:catAx>
        <c:axId val="51227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285232"/>
        <c:crosses val="autoZero"/>
        <c:auto val="1"/>
        <c:lblAlgn val="ctr"/>
        <c:lblOffset val="100"/>
        <c:noMultiLvlLbl val="0"/>
      </c:catAx>
      <c:valAx>
        <c:axId val="51228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\$* #,##0_);_(\$* \(#,##0\);_(\$* \-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27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2022 Tax</a:t>
            </a:r>
            <a:r>
              <a:rPr lang="en-US" dirty="0" smtClean="0"/>
              <a:t> </a:t>
            </a:r>
            <a:r>
              <a:rPr lang="en-US" b="1" dirty="0"/>
              <a:t>Dollar</a:t>
            </a:r>
            <a:r>
              <a:rPr lang="en-US" dirty="0"/>
              <a:t> </a:t>
            </a:r>
            <a:r>
              <a:rPr lang="en-US" b="1" dirty="0"/>
              <a:t>Distribution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blipFill dpi="0" rotWithShape="1">
          <a:blip xmlns:r="http://schemas.openxmlformats.org/officeDocument/2006/relationships"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/>
      </c:spPr>
    </c:sideWall>
    <c:backWall>
      <c:thickness val="0"/>
      <c:spPr>
        <a:blipFill dpi="0" rotWithShape="1">
          <a:blip xmlns:r="http://schemas.openxmlformats.org/officeDocument/2006/relationships"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'Tax Dollar Breakdown'!$C$4:$C$8</c:f>
              <c:strCache>
                <c:ptCount val="5"/>
                <c:pt idx="0">
                  <c:v>General Fund</c:v>
                </c:pt>
                <c:pt idx="1">
                  <c:v>Debt Retirement</c:v>
                </c:pt>
                <c:pt idx="2">
                  <c:v>ALASD</c:v>
                </c:pt>
                <c:pt idx="3">
                  <c:v>Equipment Funds</c:v>
                </c:pt>
                <c:pt idx="4">
                  <c:v>Other</c:v>
                </c:pt>
              </c:strCache>
            </c:strRef>
          </c:cat>
          <c:val>
            <c:numRef>
              <c:f>'Tax Dollar Breakdown'!$D$4:$D$8</c:f>
              <c:numCache>
                <c:formatCode>"$"#,##0.000_);\("$"#,##0.000\)</c:formatCode>
                <c:ptCount val="5"/>
                <c:pt idx="0">
                  <c:v>0.61390743419650784</c:v>
                </c:pt>
                <c:pt idx="1">
                  <c:v>0.16905288701375881</c:v>
                </c:pt>
                <c:pt idx="2">
                  <c:v>7.9104695566834735E-2</c:v>
                </c:pt>
                <c:pt idx="3">
                  <c:v>6.8431839815753862E-2</c:v>
                </c:pt>
                <c:pt idx="4">
                  <c:v>6.950314340714471E-2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2F-48AE-85D9-BBC071DD65B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shape val="box"/>
        <c:axId val="512306224"/>
        <c:axId val="512304256"/>
        <c:axId val="0"/>
      </c:bar3DChart>
      <c:catAx>
        <c:axId val="512306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304256"/>
        <c:crosses val="autoZero"/>
        <c:auto val="1"/>
        <c:lblAlgn val="ctr"/>
        <c:lblOffset val="100"/>
        <c:noMultiLvlLbl val="0"/>
      </c:catAx>
      <c:valAx>
        <c:axId val="512304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0_);\(&quot;$&quot;#,##0.0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30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400" dirty="0"/>
              <a:t>City Tax on home with $210,000 TMV*</a:t>
            </a:r>
          </a:p>
        </c:rich>
      </c:tx>
      <c:layout>
        <c:manualLayout>
          <c:xMode val="edge"/>
          <c:yMode val="edge"/>
          <c:x val="0.16614262984799652"/>
          <c:y val="2.9739776951672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'Tax Capacity &amp; Rate Projections'!$A$13</c:f>
              <c:strCache>
                <c:ptCount val="1"/>
                <c:pt idx="0">
                  <c:v>City Tax on home with $210,000 TMV*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56A7-40F8-81B4-0409449B12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'Tax Capacity &amp; Rate Projections'!$I$2:$N$2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'Tax Capacity &amp; Rate Projections'!$B$13:$N$13</c:f>
              <c:numCache>
                <c:formatCode>"$"#,##0.00</c:formatCode>
                <c:ptCount val="5"/>
                <c:pt idx="0">
                  <c:v>855.68288081058427</c:v>
                </c:pt>
                <c:pt idx="1">
                  <c:v>848.54373955905157</c:v>
                </c:pt>
                <c:pt idx="2">
                  <c:v>848.48345311864023</c:v>
                </c:pt>
                <c:pt idx="3">
                  <c:v>820.68</c:v>
                </c:pt>
                <c:pt idx="4">
                  <c:v>839.65871358796358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A7-40F8-81B4-0409449B12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08401008"/>
        <c:axId val="508403960"/>
        <c:axId val="0"/>
      </c:bar3DChart>
      <c:catAx>
        <c:axId val="50840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403960"/>
        <c:crosses val="autoZero"/>
        <c:auto val="1"/>
        <c:lblAlgn val="ctr"/>
        <c:lblOffset val="100"/>
        <c:noMultiLvlLbl val="0"/>
      </c:catAx>
      <c:valAx>
        <c:axId val="508403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40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DEBT &amp; DISCRETIONARY FUNDS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FB9-4160-81A4-DCC9FA63B5F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6FB9-4160-81A4-DCC9FA63B5F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6FB9-4160-81A4-DCC9FA63B5F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6FB9-4160-81A4-DCC9FA63B5F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6FB9-4160-81A4-DCC9FA63B5F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6FB9-4160-81A4-DCC9FA63B5F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6FB9-4160-81A4-DCC9FA63B5F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6FB9-4160-81A4-DCC9FA63B5F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6FB9-4160-81A4-DCC9FA63B5F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6FB9-4160-81A4-DCC9FA63B5F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6FB9-4160-81A4-DCC9FA63B5F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6FB9-4160-81A4-DCC9FA63B5F4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6FB9-4160-81A4-DCC9FA63B5F4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6FB9-4160-81A4-DCC9FA63B5F4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6FB9-4160-81A4-DCC9FA63B5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('Budget Forecast'!$A$25:$A$27,'Budget Forecast'!$A$29:$A$32,'Budget Forecast'!$A$35:$A$42)</c:f>
              <c:strCache>
                <c:ptCount val="15"/>
                <c:pt idx="0">
                  <c:v>Firefighters' Relief Association</c:v>
                </c:pt>
                <c:pt idx="1">
                  <c:v>Energy Savings Debt Retirement</c:v>
                </c:pt>
                <c:pt idx="2">
                  <c:v>Debt Retirement</c:v>
                </c:pt>
                <c:pt idx="3">
                  <c:v>Employee Benefit</c:v>
                </c:pt>
                <c:pt idx="4">
                  <c:v>Plans and Studies</c:v>
                </c:pt>
                <c:pt idx="5">
                  <c:v>ALASD</c:v>
                </c:pt>
                <c:pt idx="6">
                  <c:v>Street Paving Program</c:v>
                </c:pt>
                <c:pt idx="7">
                  <c:v>Public Works Equipment Fund</c:v>
                </c:pt>
                <c:pt idx="8">
                  <c:v>Fire Equipment Fund</c:v>
                </c:pt>
                <c:pt idx="9">
                  <c:v>Police Equipment Fund</c:v>
                </c:pt>
                <c:pt idx="10">
                  <c:v>RCC Equipment Fund</c:v>
                </c:pt>
                <c:pt idx="11">
                  <c:v>Airport Improvement Fund</c:v>
                </c:pt>
                <c:pt idx="12">
                  <c:v>Capital Improvement Fund</c:v>
                </c:pt>
                <c:pt idx="13">
                  <c:v>IT Equipment Fund</c:v>
                </c:pt>
                <c:pt idx="14">
                  <c:v>Administration Vehicle Fund</c:v>
                </c:pt>
              </c:strCache>
            </c:strRef>
          </c:cat>
          <c:val>
            <c:numRef>
              <c:f>('Budget Forecast'!$U$25:$U$27,'Budget Forecast'!$U$29:$U$32,'Budget Forecast'!$U$35:$U$42)</c:f>
              <c:numCache>
                <c:formatCode>_("$"* #,##0_);_("$"* \(#,##0\);_("$"* "-"??_);_(@_)</c:formatCode>
                <c:ptCount val="15"/>
                <c:pt idx="0">
                  <c:v>0</c:v>
                </c:pt>
                <c:pt idx="1">
                  <c:v>406456</c:v>
                </c:pt>
                <c:pt idx="2">
                  <c:v>1346359</c:v>
                </c:pt>
                <c:pt idx="3">
                  <c:v>20000</c:v>
                </c:pt>
                <c:pt idx="4">
                  <c:v>20000</c:v>
                </c:pt>
                <c:pt idx="5">
                  <c:v>630000</c:v>
                </c:pt>
                <c:pt idx="6">
                  <c:v>115000</c:v>
                </c:pt>
                <c:pt idx="7">
                  <c:v>185000</c:v>
                </c:pt>
                <c:pt idx="8">
                  <c:v>40000</c:v>
                </c:pt>
                <c:pt idx="9">
                  <c:v>90000</c:v>
                </c:pt>
                <c:pt idx="10">
                  <c:v>30000</c:v>
                </c:pt>
                <c:pt idx="11">
                  <c:v>30000</c:v>
                </c:pt>
                <c:pt idx="12">
                  <c:v>115000</c:v>
                </c:pt>
                <c:pt idx="13">
                  <c:v>40000</c:v>
                </c:pt>
                <c:pt idx="14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6FB9-4160-81A4-DCC9FA63B5F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Police Department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'Budget Forecast'!$A$5</c:f>
              <c:strCache>
                <c:ptCount val="1"/>
                <c:pt idx="0">
                  <c:v>Police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152A-47B1-98C2-87863257C5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'Budget Forecast'!$M$2:$W$2</c15:sqref>
                  </c15:fullRef>
                </c:ext>
              </c:extLst>
              <c:f>'Budget Forecast'!$M$2:$U$2</c:f>
              <c:strCache>
                <c:ptCount val="5"/>
                <c:pt idx="0">
                  <c:v>2018 BUDGET</c:v>
                </c:pt>
                <c:pt idx="1">
                  <c:v>2019 BUDGET</c:v>
                </c:pt>
                <c:pt idx="2">
                  <c:v>2020 BUDGET</c:v>
                </c:pt>
                <c:pt idx="3">
                  <c:v>2021 BUDGET</c:v>
                </c:pt>
                <c:pt idx="4">
                  <c:v>2022 PROP.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'Budget Forecast'!$M$5:$W$5</c15:sqref>
                  </c15:fullRef>
                </c:ext>
              </c:extLst>
              <c:f>'Budget Forecast'!$M$5:$U$5</c:f>
              <c:numCache>
                <c:formatCode>_("$"* #,##0_);_("$"* \(#,##0\);_("$"* "-"??_);_(@_)</c:formatCode>
                <c:ptCount val="5"/>
                <c:pt idx="0" formatCode="_(\$* #,##0_);_(\$* \(#,##0\);_(\$* \-??_);_(@_)">
                  <c:v>3137600</c:v>
                </c:pt>
                <c:pt idx="1">
                  <c:v>3318873</c:v>
                </c:pt>
                <c:pt idx="2">
                  <c:v>3450786</c:v>
                </c:pt>
                <c:pt idx="3" formatCode="_(&quot;$&quot;* #,##0_);_(&quot;$&quot;* \(#,##0\);_(&quot;$&quot;* &quot;-&quot;_);_(@_)">
                  <c:v>3417225</c:v>
                </c:pt>
                <c:pt idx="4">
                  <c:v>3538169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2A-47B1-98C2-87863257C5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66666416"/>
        <c:axId val="566661496"/>
        <c:axId val="0"/>
      </c:bar3DChart>
      <c:catAx>
        <c:axId val="56666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661496"/>
        <c:crosses val="autoZero"/>
        <c:auto val="1"/>
        <c:lblAlgn val="ctr"/>
        <c:lblOffset val="100"/>
        <c:noMultiLvlLbl val="0"/>
      </c:catAx>
      <c:valAx>
        <c:axId val="566661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\$* #,##0_);_(\$* \(#,##0\);_(\$* \-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666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Fire Department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'Budget Forecast'!$A$6</c:f>
              <c:strCache>
                <c:ptCount val="1"/>
                <c:pt idx="0">
                  <c:v>Fire Protection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46D8-4CAA-A0A5-E85E470C36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'Budget Forecast'!$M$2:$W$2</c15:sqref>
                  </c15:fullRef>
                </c:ext>
              </c:extLst>
              <c:f>'Budget Forecast'!$M$2:$U$2</c:f>
              <c:strCache>
                <c:ptCount val="5"/>
                <c:pt idx="0">
                  <c:v>2018 BUDGET</c:v>
                </c:pt>
                <c:pt idx="1">
                  <c:v>2019 BUDGET</c:v>
                </c:pt>
                <c:pt idx="2">
                  <c:v>2020 BUDGET</c:v>
                </c:pt>
                <c:pt idx="3">
                  <c:v>2021 BUDGET</c:v>
                </c:pt>
                <c:pt idx="4">
                  <c:v>2022 PROP.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'Budget Forecast'!$M$6:$W$6</c15:sqref>
                  </c15:fullRef>
                </c:ext>
              </c:extLst>
              <c:f>'Budget Forecast'!$M$6:$U$6</c:f>
              <c:numCache>
                <c:formatCode>_("$"* #,##0_);_("$"* \(#,##0\);_("$"* "-"??_);_(@_)</c:formatCode>
                <c:ptCount val="5"/>
                <c:pt idx="0" formatCode="_(\$* #,##0_);_(\$* \(#,##0\);_(\$* \-??_);_(@_)">
                  <c:v>403168</c:v>
                </c:pt>
                <c:pt idx="1">
                  <c:v>402789</c:v>
                </c:pt>
                <c:pt idx="2">
                  <c:v>437616</c:v>
                </c:pt>
                <c:pt idx="3" formatCode="_(&quot;$&quot;* #,##0_);_(&quot;$&quot;* \(#,##0\);_(&quot;$&quot;* &quot;-&quot;_);_(@_)">
                  <c:v>444725</c:v>
                </c:pt>
                <c:pt idx="4">
                  <c:v>453066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D8-4CAA-A0A5-E85E470C36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43311528"/>
        <c:axId val="943311856"/>
        <c:axId val="0"/>
      </c:bar3DChart>
      <c:catAx>
        <c:axId val="943311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3311856"/>
        <c:crosses val="autoZero"/>
        <c:auto val="1"/>
        <c:lblAlgn val="ctr"/>
        <c:lblOffset val="100"/>
        <c:noMultiLvlLbl val="0"/>
      </c:catAx>
      <c:valAx>
        <c:axId val="943311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\$* #,##0_);_(\$* \(#,##0\);_(\$* \-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3311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Emergency Management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'Budget Forecast'!$A$7</c:f>
              <c:strCache>
                <c:ptCount val="1"/>
                <c:pt idx="0">
                  <c:v>Emergency Management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7FE6-424A-A488-E31A25F5BC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'Budget Forecast'!$M$2:$W$2</c:f>
              <c:strCache>
                <c:ptCount val="5"/>
                <c:pt idx="0">
                  <c:v>2018 BUDGET</c:v>
                </c:pt>
                <c:pt idx="1">
                  <c:v>2019 BUDGET</c:v>
                </c:pt>
                <c:pt idx="2">
                  <c:v>2020 BUDGET</c:v>
                </c:pt>
                <c:pt idx="3">
                  <c:v>2021 BUDGET</c:v>
                </c:pt>
                <c:pt idx="4">
                  <c:v>2022 PROP.</c:v>
                </c:pt>
              </c:strCache>
            </c:strRef>
          </c:cat>
          <c:val>
            <c:numRef>
              <c:f>'Budget Forecast'!$M$7:$W$7</c:f>
              <c:numCache>
                <c:formatCode>_("$"* #,##0_);_("$"* \(#,##0\);_("$"* "-"??_);_(@_)</c:formatCode>
                <c:ptCount val="5"/>
                <c:pt idx="0" formatCode="_(\$* #,##0_);_(\$* \(#,##0\);_(\$* \-??_);_(@_)">
                  <c:v>8250</c:v>
                </c:pt>
                <c:pt idx="1">
                  <c:v>8250</c:v>
                </c:pt>
                <c:pt idx="2">
                  <c:v>8250</c:v>
                </c:pt>
                <c:pt idx="3" formatCode="_(&quot;$&quot;* #,##0_);_(&quot;$&quot;* \(#,##0\);_(&quot;$&quot;* &quot;-&quot;_);_(@_)">
                  <c:v>8500</c:v>
                </c:pt>
                <c:pt idx="4">
                  <c:v>8500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E6-424A-A488-E31A25F5BC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70859088"/>
        <c:axId val="970865320"/>
        <c:axId val="0"/>
      </c:bar3DChart>
      <c:catAx>
        <c:axId val="97085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0865320"/>
        <c:crosses val="autoZero"/>
        <c:auto val="1"/>
        <c:lblAlgn val="ctr"/>
        <c:lblOffset val="100"/>
        <c:noMultiLvlLbl val="0"/>
      </c:catAx>
      <c:valAx>
        <c:axId val="970865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\$* #,##0_);_(\$* \(#,##0\);_(\$* \-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085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Runestone</a:t>
            </a:r>
            <a:r>
              <a:rPr lang="en-US" baseline="0" dirty="0" smtClean="0"/>
              <a:t> Community Center</a:t>
            </a:r>
            <a:endParaRPr lang="en-US" dirty="0"/>
          </a:p>
        </c:rich>
      </c:tx>
      <c:layout>
        <c:manualLayout>
          <c:xMode val="edge"/>
          <c:yMode val="edge"/>
          <c:x val="0.31851228675572357"/>
          <c:y val="1.61616161616161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'Budget Forecast'!$A$16</c:f>
              <c:strCache>
                <c:ptCount val="1"/>
                <c:pt idx="0">
                  <c:v>Runestone Community Center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8644-489D-9E1C-DAD32F8FA2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'Budget Forecast'!$M$2:$W$2</c15:sqref>
                  </c15:fullRef>
                </c:ext>
              </c:extLst>
              <c:f>'Budget Forecast'!$M$2:$U$2</c:f>
              <c:strCache>
                <c:ptCount val="5"/>
                <c:pt idx="0">
                  <c:v>2018 BUDGET</c:v>
                </c:pt>
                <c:pt idx="1">
                  <c:v>2019 BUDGET</c:v>
                </c:pt>
                <c:pt idx="2">
                  <c:v>2020 BUDGET</c:v>
                </c:pt>
                <c:pt idx="3">
                  <c:v>2021 BUDGET</c:v>
                </c:pt>
                <c:pt idx="4">
                  <c:v>2022 PROP.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'Budget Forecast'!$M$16:$W$16</c15:sqref>
                  </c15:fullRef>
                </c:ext>
              </c:extLst>
              <c:f>'Budget Forecast'!$M$16:$U$16</c:f>
              <c:numCache>
                <c:formatCode>_("$"* #,##0_);_("$"* \(#,##0\);_("$"* "-"??_);_(@_)</c:formatCode>
                <c:ptCount val="5"/>
                <c:pt idx="0" formatCode="_(\$* #,##0_);_(\$* \(#,##0\);_(\$* \-??_);_(@_)">
                  <c:v>604605</c:v>
                </c:pt>
                <c:pt idx="1">
                  <c:v>625480</c:v>
                </c:pt>
                <c:pt idx="2">
                  <c:v>643909</c:v>
                </c:pt>
                <c:pt idx="3" formatCode="_(&quot;$&quot;* #,##0_);_(&quot;$&quot;* \(#,##0\);_(&quot;$&quot;* &quot;-&quot;_);_(@_)">
                  <c:v>677106</c:v>
                </c:pt>
                <c:pt idx="4">
                  <c:v>696524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44-489D-9E1C-DAD32F8FA2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73299992"/>
        <c:axId val="973300648"/>
        <c:axId val="0"/>
      </c:bar3DChart>
      <c:catAx>
        <c:axId val="973299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3300648"/>
        <c:crosses val="autoZero"/>
        <c:auto val="1"/>
        <c:lblAlgn val="ctr"/>
        <c:lblOffset val="100"/>
        <c:noMultiLvlLbl val="0"/>
      </c:catAx>
      <c:valAx>
        <c:axId val="973300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\$* #,##0_);_(\$* \(#,##0\);_(\$* \-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3299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Public Works: Streets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'Budget Forecast'!$A$9</c:f>
              <c:strCache>
                <c:ptCount val="1"/>
                <c:pt idx="0">
                  <c:v>Street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90CC-412D-B0D5-C62373E81B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'Budget Forecast'!$M$2:$W$2</c15:sqref>
                  </c15:fullRef>
                </c:ext>
              </c:extLst>
              <c:f>'Budget Forecast'!$M$2:$U$2</c:f>
              <c:strCache>
                <c:ptCount val="5"/>
                <c:pt idx="0">
                  <c:v>2018 BUDGET</c:v>
                </c:pt>
                <c:pt idx="1">
                  <c:v>2019 BUDGET</c:v>
                </c:pt>
                <c:pt idx="2">
                  <c:v>2020 BUDGET</c:v>
                </c:pt>
                <c:pt idx="3">
                  <c:v>2021 BUDGET</c:v>
                </c:pt>
                <c:pt idx="4">
                  <c:v>2022 PROP.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'Budget Forecast'!$M$9:$W$9</c15:sqref>
                  </c15:fullRef>
                </c:ext>
              </c:extLst>
              <c:f>'Budget Forecast'!$M$9:$U$9</c:f>
              <c:numCache>
                <c:formatCode>_("$"* #,##0_);_("$"* \(#,##0\);_("$"* "-"??_);_(@_)</c:formatCode>
                <c:ptCount val="5"/>
                <c:pt idx="0" formatCode="_(\$* #,##0_);_(\$* \(#,##0\);_(\$* \-??_);_(@_)">
                  <c:v>1291750</c:v>
                </c:pt>
                <c:pt idx="1">
                  <c:v>1342403</c:v>
                </c:pt>
                <c:pt idx="2">
                  <c:v>1335807</c:v>
                </c:pt>
                <c:pt idx="3" formatCode="_(&quot;$&quot;* #,##0_);_(&quot;$&quot;* \(#,##0\);_(&quot;$&quot;* &quot;-&quot;_);_(@_)">
                  <c:v>1402282</c:v>
                </c:pt>
                <c:pt idx="4">
                  <c:v>1433122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CC-412D-B0D5-C62373E81B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38643408"/>
        <c:axId val="938643736"/>
        <c:axId val="0"/>
      </c:bar3DChart>
      <c:catAx>
        <c:axId val="93864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8643736"/>
        <c:crosses val="autoZero"/>
        <c:auto val="1"/>
        <c:lblAlgn val="ctr"/>
        <c:lblOffset val="100"/>
        <c:noMultiLvlLbl val="0"/>
      </c:catAx>
      <c:valAx>
        <c:axId val="938643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\$* #,##0_);_(\$* \(#,##0\);_(\$* \-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864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Public</a:t>
            </a:r>
            <a:r>
              <a:rPr lang="en-US" baseline="0" dirty="0" smtClean="0"/>
              <a:t> Works: Parks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'Budget Forecast'!$A$17</c:f>
              <c:strCache>
                <c:ptCount val="1"/>
                <c:pt idx="0">
                  <c:v>Parks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8DE4-4196-B245-7DEA4A9EE8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'Budget Forecast'!$M$2:$W$2</c15:sqref>
                  </c15:fullRef>
                </c:ext>
              </c:extLst>
              <c:f>'Budget Forecast'!$M$2:$U$2</c:f>
              <c:strCache>
                <c:ptCount val="5"/>
                <c:pt idx="0">
                  <c:v>2018 BUDGET</c:v>
                </c:pt>
                <c:pt idx="1">
                  <c:v>2019 BUDGET</c:v>
                </c:pt>
                <c:pt idx="2">
                  <c:v>2020 BUDGET</c:v>
                </c:pt>
                <c:pt idx="3">
                  <c:v>2021 BUDGET</c:v>
                </c:pt>
                <c:pt idx="4">
                  <c:v>2022 PROP.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'Budget Forecast'!$M$17:$W$17</c15:sqref>
                  </c15:fullRef>
                </c:ext>
              </c:extLst>
              <c:f>'Budget Forecast'!$M$17:$U$17</c:f>
              <c:numCache>
                <c:formatCode>_("$"* #,##0_);_("$"* \(#,##0\);_("$"* "-"??_);_(@_)</c:formatCode>
                <c:ptCount val="5"/>
                <c:pt idx="0" formatCode="_(\$* #,##0_);_(\$* \(#,##0\);_(\$* \-??_);_(@_)">
                  <c:v>718920</c:v>
                </c:pt>
                <c:pt idx="1">
                  <c:v>735967</c:v>
                </c:pt>
                <c:pt idx="2">
                  <c:v>770334</c:v>
                </c:pt>
                <c:pt idx="3" formatCode="_(&quot;$&quot;* #,##0_);_(&quot;$&quot;* \(#,##0\);_(&quot;$&quot;* &quot;-&quot;_);_(@_)">
                  <c:v>728265</c:v>
                </c:pt>
                <c:pt idx="4">
                  <c:v>760521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E4-4196-B245-7DEA4A9EE8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55553792"/>
        <c:axId val="855554120"/>
        <c:axId val="0"/>
      </c:bar3DChart>
      <c:catAx>
        <c:axId val="85555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554120"/>
        <c:crosses val="autoZero"/>
        <c:auto val="1"/>
        <c:lblAlgn val="ctr"/>
        <c:lblOffset val="100"/>
        <c:noMultiLvlLbl val="0"/>
      </c:catAx>
      <c:valAx>
        <c:axId val="855554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\$* #,##0_);_(\$* \(#,##0\);_(\$* \-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55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'Budget Forecast'!$A$18</c:f>
              <c:strCache>
                <c:ptCount val="1"/>
                <c:pt idx="0">
                  <c:v>Airport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0-9714-45F4-8B6B-79B1EA271C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'Budget Forecast'!$M$2:$U$2</c:f>
              <c:strCache>
                <c:ptCount val="5"/>
                <c:pt idx="0">
                  <c:v>2018 BUDGET</c:v>
                </c:pt>
                <c:pt idx="1">
                  <c:v>2019 BUDGET</c:v>
                </c:pt>
                <c:pt idx="2">
                  <c:v>2020 BUDGET</c:v>
                </c:pt>
                <c:pt idx="3">
                  <c:v>2021 BUDGET</c:v>
                </c:pt>
                <c:pt idx="4">
                  <c:v>2022 PROP.</c:v>
                </c:pt>
              </c:strCache>
            </c:strRef>
          </c:cat>
          <c:val>
            <c:numRef>
              <c:f>'Budget Forecast'!$M$18:$U$18</c:f>
              <c:numCache>
                <c:formatCode>_("$"* #,##0_);_("$"* \(#,##0\);_("$"* "-"??_);_(@_)</c:formatCode>
                <c:ptCount val="5"/>
                <c:pt idx="0" formatCode="_(\$* #,##0_);_(\$* \(#,##0\);_(\$* \-??_);_(@_)">
                  <c:v>176880</c:v>
                </c:pt>
                <c:pt idx="1">
                  <c:v>181880</c:v>
                </c:pt>
                <c:pt idx="2">
                  <c:v>185200</c:v>
                </c:pt>
                <c:pt idx="3" formatCode="_(&quot;$&quot;* #,##0_);_(&quot;$&quot;* \(#,##0\);_(&quot;$&quot;* &quot;-&quot;_);_(@_)">
                  <c:v>185200</c:v>
                </c:pt>
                <c:pt idx="4">
                  <c:v>185200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2-4E72-896A-455E0CF612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32307408"/>
        <c:axId val="432308392"/>
        <c:axId val="0"/>
      </c:bar3DChart>
      <c:catAx>
        <c:axId val="43230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308392"/>
        <c:crosses val="autoZero"/>
        <c:auto val="1"/>
        <c:lblAlgn val="ctr"/>
        <c:lblOffset val="100"/>
        <c:noMultiLvlLbl val="0"/>
      </c:catAx>
      <c:valAx>
        <c:axId val="432308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\$* #,##0_);_(\$* \(#,##0\);_(\$* \-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30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Sheet2!$B$3:$B$20</cx:f>
        <cx:lvl ptCount="18">
          <cx:pt idx="0">Police</cx:pt>
          <cx:pt idx="1">Administration</cx:pt>
          <cx:pt idx="2">Parks</cx:pt>
          <cx:pt idx="3">Legal</cx:pt>
          <cx:pt idx="4">General Government</cx:pt>
          <cx:pt idx="5">Assessor</cx:pt>
          <cx:pt idx="6">Fire</cx:pt>
          <cx:pt idx="7">HR</cx:pt>
          <cx:pt idx="8">Mayor &amp; Council </cx:pt>
          <cx:pt idx="9">RCC</cx:pt>
          <cx:pt idx="10">Community Development</cx:pt>
          <cx:pt idx="11">Engineering</cx:pt>
          <cx:pt idx="12">Airport</cx:pt>
          <cx:pt idx="13">Animal Control</cx:pt>
          <cx:pt idx="14">Senior Center</cx:pt>
          <cx:pt idx="15">Emergency Management</cx:pt>
          <cx:pt idx="16">Insurance-Damage Claims</cx:pt>
          <cx:pt idx="17">Elections</cx:pt>
        </cx:lvl>
      </cx:strDim>
      <cx:numDim type="size">
        <cx:f>Sheet2!$C$3:$C$20</cx:f>
        <cx:lvl ptCount="18" formatCode="#,##0.0000">
          <cx:pt idx="0">0.21318781635638262</cx:pt>
          <cx:pt idx="1">0.09860501393157857</cx:pt>
          <cx:pt idx="2">0.065416919213007241</cx:pt>
          <cx:pt idx="3">0.06257340276225086</cx:pt>
          <cx:pt idx="4">0.035484701303902369</cx:pt>
          <cx:pt idx="5">0.030819719177448714</cx:pt>
          <cx:pt idx="6">0.020378511516562101</cx:pt>
          <cx:pt idx="7">0.01968640434173179</cx:pt>
          <cx:pt idx="8">0.018419315821657834</cx:pt>
          <cx:pt idx="9">0.014354620857229829</cx:pt>
          <cx:pt idx="10">0.014354206007774385</cx:pt>
          <cx:pt idx="11">0.0076055733497836404</cx:pt>
          <cx:pt idx="12">0.0049638120175242465</cx:pt>
          <cx:pt idx="13">0.0024752684174750394</cx:pt>
          <cx:pt idx="14">0.0020742472772137203</cx:pt>
          <cx:pt idx="15">0.0011754067904211081</cx:pt>
          <cx:pt idx="16">0.001106265214513984</cx:pt>
          <cx:pt idx="17">0.00041484945544274408</cx:pt>
        </cx:lvl>
      </cx:numDim>
    </cx:data>
  </cx:chartData>
  <cx:chart>
    <cx:title pos="t" align="ctr" overlay="0">
      <cx:tx>
        <cx:rich>
          <a:bodyPr spcFirstLastPara="1" vertOverflow="ellipsis" wrap="square" lIns="0" tIns="0" rIns="0" bIns="0" anchor="ctr" anchorCtr="1"/>
          <a:lstStyle/>
          <a:p>
            <a:pPr algn="ctr">
              <a:defRPr/>
            </a:pPr>
            <a:r>
              <a:rPr lang="en-US" b="1" dirty="0"/>
              <a:t>General Fund </a:t>
            </a:r>
          </a:p>
        </cx:rich>
      </cx:tx>
    </cx:title>
    <cx:plotArea>
      <cx:plotAreaRegion>
        <cx:series layoutId="sunburst" uniqueId="{6767A90C-28B8-40AB-BE04-6A1FE83BA9B1}">
          <cx:tx>
            <cx:txData>
              <cx:f>Sheet2!$C$3:$C$21</cx:f>
              <cx:v>0.2132 0.0986 0.0654 0.0626 0.0355 0.0308 0.0204 0.0197 0.0184 0.0144 0.0144 0.0076 0.0050 0.0025 0.0021 0.0012 0.0011 0.0004 0.0000</cx:v>
            </cx:txData>
          </cx:tx>
          <cx:dataLabels>
            <cx:visibility seriesName="0" categoryName="1" value="0"/>
            <cx:separator>, </cx:separator>
            <cx:dataLabel idx="4">
              <cx:txPr>
                <a:bodyPr spcFirstLastPara="1" vertOverflow="ellipsis" wrap="square" lIns="0" tIns="0" rIns="0" bIns="0" anchor="ctr" anchorCtr="1">
                  <a:spAutoFit/>
                </a:bodyPr>
                <a:lstStyle/>
                <a:p>
                  <a:pPr>
                    <a:defRPr sz="700" baseline="0"/>
                  </a:pPr>
                  <a:r>
                    <a:rPr lang="en-US" sz="700" baseline="0"/>
                    <a:t>General Government</a:t>
                  </a:r>
                </a:p>
              </cx:txPr>
            </cx:dataLabel>
            <cx:dataLabel idx="8">
              <cx:txPr>
                <a:bodyPr spcFirstLastPara="1" vertOverflow="ellipsis" wrap="square" lIns="0" tIns="0" rIns="0" bIns="0" anchor="ctr" anchorCtr="1">
                  <a:spAutoFit/>
                </a:bodyPr>
                <a:lstStyle/>
                <a:p>
                  <a:pPr>
                    <a:defRPr sz="600"/>
                  </a:pPr>
                  <a:r>
                    <a:rPr lang="en-US" sz="600"/>
                    <a:t>Mayor &amp; Council </a:t>
                  </a:r>
                </a:p>
              </cx:txPr>
            </cx:dataLabel>
            <cx:dataLabel idx="9">
              <cx:txPr>
                <a:bodyPr spcFirstLastPara="1" vertOverflow="ellipsis" wrap="square" lIns="0" tIns="0" rIns="0" bIns="0" anchor="ctr" anchorCtr="1">
                  <a:spAutoFit/>
                </a:bodyPr>
                <a:lstStyle/>
                <a:p>
                  <a:pPr>
                    <a:defRPr sz="600"/>
                  </a:pPr>
                  <a:r>
                    <a:rPr lang="en-US" sz="600"/>
                    <a:t>RCC</a:t>
                  </a:r>
                </a:p>
              </cx:txPr>
            </cx:dataLabel>
          </cx:dataLabels>
          <cx:dataId val="0"/>
        </cx:series>
      </cx:plotAreaRegion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50" kern="1200"/>
    <cs:bodyPr wrap="square" lIns="38100" tIns="19050" rIns="38100" bIns="19050" anchor="ctr">
      <a:spAutoFit/>
    </cs:bodyPr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48DA4D-056A-4666-ADE1-E5A4B720A630}" type="doc">
      <dgm:prSet loTypeId="urn:microsoft.com/office/officeart/2005/8/layout/equation2" loCatId="process" qsTypeId="urn:microsoft.com/office/officeart/2005/8/quickstyle/simple1" qsCatId="simple" csTypeId="urn:microsoft.com/office/officeart/2005/8/colors/colorful1" csCatId="colorful" phldr="1"/>
      <dgm:spPr/>
    </dgm:pt>
    <dgm:pt modelId="{03D82F1E-C9A1-44DE-BDE3-A8233995EC99}">
      <dgm:prSet phldrT="[Text]"/>
      <dgm:spPr/>
      <dgm:t>
        <a:bodyPr anchor="t"/>
        <a:lstStyle/>
        <a:p>
          <a:r>
            <a:rPr lang="en-US" dirty="0" smtClean="0"/>
            <a:t>$10,401,211</a:t>
          </a:r>
          <a:endParaRPr lang="en-US" dirty="0"/>
        </a:p>
      </dgm:t>
    </dgm:pt>
    <dgm:pt modelId="{BF7111B5-496E-4A0B-A5BB-F0BADA5AA25D}" type="parTrans" cxnId="{E96797A4-2EDC-46A4-90E2-2E5984CCC51C}">
      <dgm:prSet/>
      <dgm:spPr/>
      <dgm:t>
        <a:bodyPr/>
        <a:lstStyle/>
        <a:p>
          <a:endParaRPr lang="en-US"/>
        </a:p>
      </dgm:t>
    </dgm:pt>
    <dgm:pt modelId="{09863E3B-B1EF-465B-836F-CB53ABFB9705}" type="sibTrans" cxnId="{E96797A4-2EDC-46A4-90E2-2E5984CCC51C}">
      <dgm:prSet/>
      <dgm:spPr/>
      <dgm:t>
        <a:bodyPr/>
        <a:lstStyle/>
        <a:p>
          <a:endParaRPr lang="en-US"/>
        </a:p>
      </dgm:t>
    </dgm:pt>
    <dgm:pt modelId="{98F2A887-E722-4D2A-A4BA-863E656CB50D}">
      <dgm:prSet phldrT="[Text]"/>
      <dgm:spPr/>
      <dgm:t>
        <a:bodyPr anchor="t"/>
        <a:lstStyle/>
        <a:p>
          <a:r>
            <a:rPr lang="en-US" dirty="0" smtClean="0"/>
            <a:t>$13,479,026</a:t>
          </a:r>
          <a:endParaRPr lang="en-US" dirty="0"/>
        </a:p>
      </dgm:t>
    </dgm:pt>
    <dgm:pt modelId="{68C38E1A-1BBE-4277-A561-0274E7BD19C3}" type="parTrans" cxnId="{8232F081-3676-4B3B-9DE6-F14AD4FBE072}">
      <dgm:prSet/>
      <dgm:spPr/>
      <dgm:t>
        <a:bodyPr/>
        <a:lstStyle/>
        <a:p>
          <a:endParaRPr lang="en-US"/>
        </a:p>
      </dgm:t>
    </dgm:pt>
    <dgm:pt modelId="{50C09526-2031-4DFF-BF20-77AB62020176}" type="sibTrans" cxnId="{8232F081-3676-4B3B-9DE6-F14AD4FBE072}">
      <dgm:prSet/>
      <dgm:spPr/>
      <dgm:t>
        <a:bodyPr/>
        <a:lstStyle/>
        <a:p>
          <a:endParaRPr lang="en-US"/>
        </a:p>
      </dgm:t>
    </dgm:pt>
    <dgm:pt modelId="{5D407440-1FC1-4E00-8961-D149F105BBBE}">
      <dgm:prSet phldrT="[Text]"/>
      <dgm:spPr/>
      <dgm:t>
        <a:bodyPr/>
        <a:lstStyle/>
        <a:p>
          <a:r>
            <a:rPr lang="en-US" dirty="0" smtClean="0"/>
            <a:t>7.9%</a:t>
          </a:r>
          <a:endParaRPr lang="en-US" dirty="0"/>
        </a:p>
      </dgm:t>
    </dgm:pt>
    <dgm:pt modelId="{00F2534A-D08E-4654-950B-629C518BA935}" type="parTrans" cxnId="{8882CA5A-A9C6-4039-94D9-AA47CAC2EF5A}">
      <dgm:prSet/>
      <dgm:spPr/>
      <dgm:t>
        <a:bodyPr/>
        <a:lstStyle/>
        <a:p>
          <a:endParaRPr lang="en-US"/>
        </a:p>
      </dgm:t>
    </dgm:pt>
    <dgm:pt modelId="{0F1D4042-5609-4D7B-B3A1-A9591F6D730E}" type="sibTrans" cxnId="{8882CA5A-A9C6-4039-94D9-AA47CAC2EF5A}">
      <dgm:prSet/>
      <dgm:spPr/>
      <dgm:t>
        <a:bodyPr/>
        <a:lstStyle/>
        <a:p>
          <a:endParaRPr lang="en-US"/>
        </a:p>
      </dgm:t>
    </dgm:pt>
    <dgm:pt modelId="{5884B07F-38FC-4730-B013-03BE2A4D4B29}">
      <dgm:prSet/>
      <dgm:spPr/>
      <dgm:t>
        <a:bodyPr anchor="t"/>
        <a:lstStyle/>
        <a:p>
          <a:r>
            <a:rPr lang="en-US" dirty="0" smtClean="0"/>
            <a:t>$3,077,815</a:t>
          </a:r>
          <a:endParaRPr lang="en-US" dirty="0"/>
        </a:p>
      </dgm:t>
    </dgm:pt>
    <dgm:pt modelId="{AF5B3E74-2689-4437-B2DF-B47ED57FA80D}" type="parTrans" cxnId="{2000F5F1-376C-405D-8AD5-0B77450053FC}">
      <dgm:prSet/>
      <dgm:spPr/>
      <dgm:t>
        <a:bodyPr/>
        <a:lstStyle/>
        <a:p>
          <a:endParaRPr lang="en-US"/>
        </a:p>
      </dgm:t>
    </dgm:pt>
    <dgm:pt modelId="{2D129D6C-076E-4758-964C-D3625C72901E}" type="sibTrans" cxnId="{2000F5F1-376C-405D-8AD5-0B77450053FC}">
      <dgm:prSet/>
      <dgm:spPr/>
      <dgm:t>
        <a:bodyPr/>
        <a:lstStyle/>
        <a:p>
          <a:endParaRPr lang="en-US"/>
        </a:p>
      </dgm:t>
    </dgm:pt>
    <dgm:pt modelId="{10FBD512-AB53-47BB-8271-648836E4BF34}" type="pres">
      <dgm:prSet presAssocID="{0848DA4D-056A-4666-ADE1-E5A4B720A630}" presName="Name0" presStyleCnt="0">
        <dgm:presLayoutVars>
          <dgm:dir/>
          <dgm:resizeHandles val="exact"/>
        </dgm:presLayoutVars>
      </dgm:prSet>
      <dgm:spPr/>
    </dgm:pt>
    <dgm:pt modelId="{059BD85F-6038-4FBA-909B-E01585B95531}" type="pres">
      <dgm:prSet presAssocID="{0848DA4D-056A-4666-ADE1-E5A4B720A630}" presName="vNodes" presStyleCnt="0"/>
      <dgm:spPr/>
    </dgm:pt>
    <dgm:pt modelId="{9798121A-30A0-442E-B8FB-808709BC986F}" type="pres">
      <dgm:prSet presAssocID="{03D82F1E-C9A1-44DE-BDE3-A8233995EC99}" presName="node" presStyleLbl="node1" presStyleIdx="0" presStyleCnt="4" custScaleX="177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33192-847B-46B8-8FA7-61DB80B8A0EE}" type="pres">
      <dgm:prSet presAssocID="{09863E3B-B1EF-465B-836F-CB53ABFB9705}" presName="spacerT" presStyleCnt="0"/>
      <dgm:spPr/>
    </dgm:pt>
    <dgm:pt modelId="{7020EE53-9D54-44B2-B933-852C422F465C}" type="pres">
      <dgm:prSet presAssocID="{09863E3B-B1EF-465B-836F-CB53ABFB970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BB812BF-A950-46C7-8870-62F2C9796BAA}" type="pres">
      <dgm:prSet presAssocID="{09863E3B-B1EF-465B-836F-CB53ABFB9705}" presName="spacerB" presStyleCnt="0"/>
      <dgm:spPr/>
    </dgm:pt>
    <dgm:pt modelId="{08C18B15-634C-47AD-886B-0D7EF075E263}" type="pres">
      <dgm:prSet presAssocID="{5884B07F-38FC-4730-B013-03BE2A4D4B29}" presName="node" presStyleLbl="node1" presStyleIdx="1" presStyleCnt="4" custScaleX="177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3393D-1672-4AD8-B845-7E03956B6F09}" type="pres">
      <dgm:prSet presAssocID="{2D129D6C-076E-4758-964C-D3625C72901E}" presName="spacerT" presStyleCnt="0"/>
      <dgm:spPr/>
    </dgm:pt>
    <dgm:pt modelId="{0C28202D-0619-4D30-9FF4-4B83121FA3D1}" type="pres">
      <dgm:prSet presAssocID="{2D129D6C-076E-4758-964C-D3625C72901E}" presName="sibTrans" presStyleLbl="sibTrans2D1" presStyleIdx="1" presStyleCnt="3"/>
      <dgm:spPr>
        <a:prstGeom prst="mathEqual">
          <a:avLst/>
        </a:prstGeom>
      </dgm:spPr>
      <dgm:t>
        <a:bodyPr/>
        <a:lstStyle/>
        <a:p>
          <a:endParaRPr lang="en-US"/>
        </a:p>
      </dgm:t>
    </dgm:pt>
    <dgm:pt modelId="{C3F6C659-8920-47A2-8F9E-5C5DC5FDDAAC}" type="pres">
      <dgm:prSet presAssocID="{2D129D6C-076E-4758-964C-D3625C72901E}" presName="spacerB" presStyleCnt="0"/>
      <dgm:spPr/>
    </dgm:pt>
    <dgm:pt modelId="{9C41386D-5515-4465-BD0F-51512152F5A4}" type="pres">
      <dgm:prSet presAssocID="{98F2A887-E722-4D2A-A4BA-863E656CB50D}" presName="node" presStyleLbl="node1" presStyleIdx="2" presStyleCnt="4" custScaleX="177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3A6F35-1113-4355-BD02-4B1517C23C10}" type="pres">
      <dgm:prSet presAssocID="{0848DA4D-056A-4666-ADE1-E5A4B720A630}" presName="sibTransLast" presStyleLbl="sibTrans2D1" presStyleIdx="2" presStyleCnt="3"/>
      <dgm:spPr/>
      <dgm:t>
        <a:bodyPr/>
        <a:lstStyle/>
        <a:p>
          <a:endParaRPr lang="en-US"/>
        </a:p>
      </dgm:t>
    </dgm:pt>
    <dgm:pt modelId="{BDD637BB-4D2C-49FF-9070-6F60D4308B8A}" type="pres">
      <dgm:prSet presAssocID="{0848DA4D-056A-4666-ADE1-E5A4B720A63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D644A1D-5AEA-435C-8174-F94F4041D74E}" type="pres">
      <dgm:prSet presAssocID="{0848DA4D-056A-4666-ADE1-E5A4B720A630}" presName="las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6797A4-2EDC-46A4-90E2-2E5984CCC51C}" srcId="{0848DA4D-056A-4666-ADE1-E5A4B720A630}" destId="{03D82F1E-C9A1-44DE-BDE3-A8233995EC99}" srcOrd="0" destOrd="0" parTransId="{BF7111B5-496E-4A0B-A5BB-F0BADA5AA25D}" sibTransId="{09863E3B-B1EF-465B-836F-CB53ABFB9705}"/>
    <dgm:cxn modelId="{EF6A4A34-57F8-473F-AE9A-27A7A5C43AF3}" type="presOf" srcId="{50C09526-2031-4DFF-BF20-77AB62020176}" destId="{BDD637BB-4D2C-49FF-9070-6F60D4308B8A}" srcOrd="1" destOrd="0" presId="urn:microsoft.com/office/officeart/2005/8/layout/equation2"/>
    <dgm:cxn modelId="{8882CA5A-A9C6-4039-94D9-AA47CAC2EF5A}" srcId="{0848DA4D-056A-4666-ADE1-E5A4B720A630}" destId="{5D407440-1FC1-4E00-8961-D149F105BBBE}" srcOrd="3" destOrd="0" parTransId="{00F2534A-D08E-4654-950B-629C518BA935}" sibTransId="{0F1D4042-5609-4D7B-B3A1-A9591F6D730E}"/>
    <dgm:cxn modelId="{BCBA3390-DE2F-473D-BD88-D2533581ED70}" type="presOf" srcId="{09863E3B-B1EF-465B-836F-CB53ABFB9705}" destId="{7020EE53-9D54-44B2-B933-852C422F465C}" srcOrd="0" destOrd="0" presId="urn:microsoft.com/office/officeart/2005/8/layout/equation2"/>
    <dgm:cxn modelId="{5C0E2DA8-FB06-4C0E-B506-7D5935A49C8D}" type="presOf" srcId="{5884B07F-38FC-4730-B013-03BE2A4D4B29}" destId="{08C18B15-634C-47AD-886B-0D7EF075E263}" srcOrd="0" destOrd="0" presId="urn:microsoft.com/office/officeart/2005/8/layout/equation2"/>
    <dgm:cxn modelId="{07C9E9A9-759C-47C3-BBA7-2C23D8DD64C5}" type="presOf" srcId="{0848DA4D-056A-4666-ADE1-E5A4B720A630}" destId="{10FBD512-AB53-47BB-8271-648836E4BF34}" srcOrd="0" destOrd="0" presId="urn:microsoft.com/office/officeart/2005/8/layout/equation2"/>
    <dgm:cxn modelId="{83D57C68-A29C-4AF8-9DFD-E9F8EE1E41D3}" type="presOf" srcId="{03D82F1E-C9A1-44DE-BDE3-A8233995EC99}" destId="{9798121A-30A0-442E-B8FB-808709BC986F}" srcOrd="0" destOrd="0" presId="urn:microsoft.com/office/officeart/2005/8/layout/equation2"/>
    <dgm:cxn modelId="{A7CE681C-A8F9-4647-B457-055B756C200B}" type="presOf" srcId="{98F2A887-E722-4D2A-A4BA-863E656CB50D}" destId="{9C41386D-5515-4465-BD0F-51512152F5A4}" srcOrd="0" destOrd="0" presId="urn:microsoft.com/office/officeart/2005/8/layout/equation2"/>
    <dgm:cxn modelId="{82FB4CA7-682C-4236-9341-0A4F33E6C2D7}" type="presOf" srcId="{5D407440-1FC1-4E00-8961-D149F105BBBE}" destId="{1D644A1D-5AEA-435C-8174-F94F4041D74E}" srcOrd="0" destOrd="0" presId="urn:microsoft.com/office/officeart/2005/8/layout/equation2"/>
    <dgm:cxn modelId="{D61B1731-53E2-4588-BE6A-169DC97DE5FD}" type="presOf" srcId="{50C09526-2031-4DFF-BF20-77AB62020176}" destId="{FA3A6F35-1113-4355-BD02-4B1517C23C10}" srcOrd="0" destOrd="0" presId="urn:microsoft.com/office/officeart/2005/8/layout/equation2"/>
    <dgm:cxn modelId="{2000F5F1-376C-405D-8AD5-0B77450053FC}" srcId="{0848DA4D-056A-4666-ADE1-E5A4B720A630}" destId="{5884B07F-38FC-4730-B013-03BE2A4D4B29}" srcOrd="1" destOrd="0" parTransId="{AF5B3E74-2689-4437-B2DF-B47ED57FA80D}" sibTransId="{2D129D6C-076E-4758-964C-D3625C72901E}"/>
    <dgm:cxn modelId="{EDF23EBA-3FF9-4A11-9F88-0C515904818B}" type="presOf" srcId="{2D129D6C-076E-4758-964C-D3625C72901E}" destId="{0C28202D-0619-4D30-9FF4-4B83121FA3D1}" srcOrd="0" destOrd="0" presId="urn:microsoft.com/office/officeart/2005/8/layout/equation2"/>
    <dgm:cxn modelId="{8232F081-3676-4B3B-9DE6-F14AD4FBE072}" srcId="{0848DA4D-056A-4666-ADE1-E5A4B720A630}" destId="{98F2A887-E722-4D2A-A4BA-863E656CB50D}" srcOrd="2" destOrd="0" parTransId="{68C38E1A-1BBE-4277-A561-0274E7BD19C3}" sibTransId="{50C09526-2031-4DFF-BF20-77AB62020176}"/>
    <dgm:cxn modelId="{BF84C09C-F363-464B-A025-8198AFA6C173}" type="presParOf" srcId="{10FBD512-AB53-47BB-8271-648836E4BF34}" destId="{059BD85F-6038-4FBA-909B-E01585B95531}" srcOrd="0" destOrd="0" presId="urn:microsoft.com/office/officeart/2005/8/layout/equation2"/>
    <dgm:cxn modelId="{102CD217-8E5B-42CF-A914-B56E161A0249}" type="presParOf" srcId="{059BD85F-6038-4FBA-909B-E01585B95531}" destId="{9798121A-30A0-442E-B8FB-808709BC986F}" srcOrd="0" destOrd="0" presId="urn:microsoft.com/office/officeart/2005/8/layout/equation2"/>
    <dgm:cxn modelId="{060B99AB-AD89-4102-BCA1-187FCD9EF112}" type="presParOf" srcId="{059BD85F-6038-4FBA-909B-E01585B95531}" destId="{00C33192-847B-46B8-8FA7-61DB80B8A0EE}" srcOrd="1" destOrd="0" presId="urn:microsoft.com/office/officeart/2005/8/layout/equation2"/>
    <dgm:cxn modelId="{35C0BD45-467A-465D-98A1-A2FDDB873319}" type="presParOf" srcId="{059BD85F-6038-4FBA-909B-E01585B95531}" destId="{7020EE53-9D54-44B2-B933-852C422F465C}" srcOrd="2" destOrd="0" presId="urn:microsoft.com/office/officeart/2005/8/layout/equation2"/>
    <dgm:cxn modelId="{97627F9C-CB76-4213-9077-1AFF6EBCC127}" type="presParOf" srcId="{059BD85F-6038-4FBA-909B-E01585B95531}" destId="{3BB812BF-A950-46C7-8870-62F2C9796BAA}" srcOrd="3" destOrd="0" presId="urn:microsoft.com/office/officeart/2005/8/layout/equation2"/>
    <dgm:cxn modelId="{616C5534-4CA7-4147-8074-719C8AB8D962}" type="presParOf" srcId="{059BD85F-6038-4FBA-909B-E01585B95531}" destId="{08C18B15-634C-47AD-886B-0D7EF075E263}" srcOrd="4" destOrd="0" presId="urn:microsoft.com/office/officeart/2005/8/layout/equation2"/>
    <dgm:cxn modelId="{D6B8FB54-D35A-464D-B596-8DEE4EF64440}" type="presParOf" srcId="{059BD85F-6038-4FBA-909B-E01585B95531}" destId="{E8B3393D-1672-4AD8-B845-7E03956B6F09}" srcOrd="5" destOrd="0" presId="urn:microsoft.com/office/officeart/2005/8/layout/equation2"/>
    <dgm:cxn modelId="{C8084D85-442E-498C-A6D3-BC026ED750DD}" type="presParOf" srcId="{059BD85F-6038-4FBA-909B-E01585B95531}" destId="{0C28202D-0619-4D30-9FF4-4B83121FA3D1}" srcOrd="6" destOrd="0" presId="urn:microsoft.com/office/officeart/2005/8/layout/equation2"/>
    <dgm:cxn modelId="{3B6BCEAD-6DAE-4FDD-BFEE-18450A877E90}" type="presParOf" srcId="{059BD85F-6038-4FBA-909B-E01585B95531}" destId="{C3F6C659-8920-47A2-8F9E-5C5DC5FDDAAC}" srcOrd="7" destOrd="0" presId="urn:microsoft.com/office/officeart/2005/8/layout/equation2"/>
    <dgm:cxn modelId="{4E697715-A35E-428F-A1FB-73D6A4C28C07}" type="presParOf" srcId="{059BD85F-6038-4FBA-909B-E01585B95531}" destId="{9C41386D-5515-4465-BD0F-51512152F5A4}" srcOrd="8" destOrd="0" presId="urn:microsoft.com/office/officeart/2005/8/layout/equation2"/>
    <dgm:cxn modelId="{751A7035-BECB-4CC1-8BAB-52AC3188B89B}" type="presParOf" srcId="{10FBD512-AB53-47BB-8271-648836E4BF34}" destId="{FA3A6F35-1113-4355-BD02-4B1517C23C10}" srcOrd="1" destOrd="0" presId="urn:microsoft.com/office/officeart/2005/8/layout/equation2"/>
    <dgm:cxn modelId="{EAF35539-5BB5-4059-AF9D-7B2F2E7A01CA}" type="presParOf" srcId="{FA3A6F35-1113-4355-BD02-4B1517C23C10}" destId="{BDD637BB-4D2C-49FF-9070-6F60D4308B8A}" srcOrd="0" destOrd="0" presId="urn:microsoft.com/office/officeart/2005/8/layout/equation2"/>
    <dgm:cxn modelId="{F43284A0-F0F7-4A4B-8E75-AE46A2EFD29B}" type="presParOf" srcId="{10FBD512-AB53-47BB-8271-648836E4BF34}" destId="{1D644A1D-5AEA-435C-8174-F94F4041D74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09ED8F-B39E-4679-90A5-70B674030DEF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84FD63E-7F35-42ED-8496-06AE707379D7}">
      <dgm:prSet phldrT="[Text]"/>
      <dgm:spPr/>
      <dgm:t>
        <a:bodyPr/>
        <a:lstStyle/>
        <a:p>
          <a:r>
            <a:rPr lang="en-US" b="1" dirty="0" smtClean="0"/>
            <a:t>Property Tax Levy Increase from 2020-2021</a:t>
          </a:r>
          <a:endParaRPr lang="en-US" b="1" dirty="0"/>
        </a:p>
      </dgm:t>
    </dgm:pt>
    <dgm:pt modelId="{062257A3-EDA1-41E2-B72E-F2507CE66B0B}" type="parTrans" cxnId="{1D1EEF02-E544-4A0A-8050-125EECC21DDC}">
      <dgm:prSet/>
      <dgm:spPr/>
      <dgm:t>
        <a:bodyPr/>
        <a:lstStyle/>
        <a:p>
          <a:endParaRPr lang="en-US"/>
        </a:p>
      </dgm:t>
    </dgm:pt>
    <dgm:pt modelId="{D3444C25-8CC5-40B6-B5AA-7ED7487CE6AF}" type="sibTrans" cxnId="{1D1EEF02-E544-4A0A-8050-125EECC21DDC}">
      <dgm:prSet/>
      <dgm:spPr/>
      <dgm:t>
        <a:bodyPr/>
        <a:lstStyle/>
        <a:p>
          <a:endParaRPr lang="en-US"/>
        </a:p>
      </dgm:t>
    </dgm:pt>
    <dgm:pt modelId="{3F9E1B2D-77A6-42E1-9642-1BCB6329F13B}">
      <dgm:prSet phldrT="[Text]"/>
      <dgm:spPr/>
      <dgm:t>
        <a:bodyPr/>
        <a:lstStyle/>
        <a:p>
          <a:r>
            <a:rPr lang="en-US" dirty="0" smtClean="0"/>
            <a:t>Average - 3.71%</a:t>
          </a:r>
          <a:endParaRPr lang="en-US" dirty="0"/>
        </a:p>
      </dgm:t>
    </dgm:pt>
    <dgm:pt modelId="{E07BD161-2EFD-4D6B-A8CD-263D1538A0A2}" type="parTrans" cxnId="{D9BD950F-F1D0-4154-B7F7-723CC202CCE6}">
      <dgm:prSet/>
      <dgm:spPr/>
      <dgm:t>
        <a:bodyPr/>
        <a:lstStyle/>
        <a:p>
          <a:endParaRPr lang="en-US"/>
        </a:p>
      </dgm:t>
    </dgm:pt>
    <dgm:pt modelId="{63680CF6-6DAD-402A-9223-DF79F28D7623}" type="sibTrans" cxnId="{D9BD950F-F1D0-4154-B7F7-723CC202CCE6}">
      <dgm:prSet/>
      <dgm:spPr/>
      <dgm:t>
        <a:bodyPr/>
        <a:lstStyle/>
        <a:p>
          <a:endParaRPr lang="en-US"/>
        </a:p>
      </dgm:t>
    </dgm:pt>
    <dgm:pt modelId="{AF4B7B5C-6147-47AA-92DA-007D83EED769}">
      <dgm:prSet phldrT="[Text]"/>
      <dgm:spPr/>
      <dgm:t>
        <a:bodyPr/>
        <a:lstStyle/>
        <a:p>
          <a:r>
            <a:rPr lang="en-US" dirty="0" smtClean="0"/>
            <a:t>Alexandria -  1.08%</a:t>
          </a:r>
          <a:endParaRPr lang="en-US" dirty="0"/>
        </a:p>
      </dgm:t>
    </dgm:pt>
    <dgm:pt modelId="{3144EA6A-9896-468A-857D-756CDA229CE5}" type="parTrans" cxnId="{87ABFB28-220E-4D93-814E-D915D2D0F5FD}">
      <dgm:prSet/>
      <dgm:spPr/>
      <dgm:t>
        <a:bodyPr/>
        <a:lstStyle/>
        <a:p>
          <a:endParaRPr lang="en-US"/>
        </a:p>
      </dgm:t>
    </dgm:pt>
    <dgm:pt modelId="{08610A88-07A0-451A-B06D-4D554448A82C}" type="sibTrans" cxnId="{87ABFB28-220E-4D93-814E-D915D2D0F5FD}">
      <dgm:prSet/>
      <dgm:spPr/>
      <dgm:t>
        <a:bodyPr/>
        <a:lstStyle/>
        <a:p>
          <a:endParaRPr lang="en-US"/>
        </a:p>
      </dgm:t>
    </dgm:pt>
    <dgm:pt modelId="{0E028499-0A98-4745-B7A7-AF0352B09BEC}">
      <dgm:prSet phldrT="[Text]"/>
      <dgm:spPr/>
      <dgm:t>
        <a:bodyPr/>
        <a:lstStyle/>
        <a:p>
          <a:r>
            <a:rPr lang="en-US" b="1" dirty="0" smtClean="0"/>
            <a:t>2021 City Taxes for a $210,000 Home</a:t>
          </a:r>
          <a:endParaRPr lang="en-US" b="1" dirty="0"/>
        </a:p>
      </dgm:t>
    </dgm:pt>
    <dgm:pt modelId="{054AF38C-AAED-4631-920C-8EA133E690B9}" type="parTrans" cxnId="{79A95230-94C6-4355-BBD9-34B95B93DF63}">
      <dgm:prSet/>
      <dgm:spPr/>
      <dgm:t>
        <a:bodyPr/>
        <a:lstStyle/>
        <a:p>
          <a:endParaRPr lang="en-US"/>
        </a:p>
      </dgm:t>
    </dgm:pt>
    <dgm:pt modelId="{FC5AC98F-5468-4666-8EC3-DB17E7C99E27}" type="sibTrans" cxnId="{79A95230-94C6-4355-BBD9-34B95B93DF63}">
      <dgm:prSet/>
      <dgm:spPr/>
      <dgm:t>
        <a:bodyPr/>
        <a:lstStyle/>
        <a:p>
          <a:endParaRPr lang="en-US"/>
        </a:p>
      </dgm:t>
    </dgm:pt>
    <dgm:pt modelId="{4F56E061-4BBA-4F54-AD1A-48709B79C068}">
      <dgm:prSet phldrT="[Text]"/>
      <dgm:spPr/>
      <dgm:t>
        <a:bodyPr/>
        <a:lstStyle/>
        <a:p>
          <a:r>
            <a:rPr lang="en-US" dirty="0" smtClean="0"/>
            <a:t>Average - $1,313.44</a:t>
          </a:r>
          <a:endParaRPr lang="en-US" dirty="0"/>
        </a:p>
      </dgm:t>
    </dgm:pt>
    <dgm:pt modelId="{EF8B8803-448D-4C86-BE50-E402D1C52EAF}" type="parTrans" cxnId="{08FC9E80-050B-4690-BBE7-7C77280142C1}">
      <dgm:prSet/>
      <dgm:spPr/>
      <dgm:t>
        <a:bodyPr/>
        <a:lstStyle/>
        <a:p>
          <a:endParaRPr lang="en-US"/>
        </a:p>
      </dgm:t>
    </dgm:pt>
    <dgm:pt modelId="{B929B5FB-029B-4C58-8C06-CF69E0E523E3}" type="sibTrans" cxnId="{08FC9E80-050B-4690-BBE7-7C77280142C1}">
      <dgm:prSet/>
      <dgm:spPr/>
      <dgm:t>
        <a:bodyPr/>
        <a:lstStyle/>
        <a:p>
          <a:endParaRPr lang="en-US"/>
        </a:p>
      </dgm:t>
    </dgm:pt>
    <dgm:pt modelId="{6A7CD374-8D89-4DE6-93B7-5CA13D893397}">
      <dgm:prSet phldrT="[Text]"/>
      <dgm:spPr/>
      <dgm:t>
        <a:bodyPr/>
        <a:lstStyle/>
        <a:p>
          <a:r>
            <a:rPr lang="en-US" dirty="0" smtClean="0"/>
            <a:t>Alexandria - $820.68</a:t>
          </a:r>
          <a:endParaRPr lang="en-US" dirty="0"/>
        </a:p>
      </dgm:t>
    </dgm:pt>
    <dgm:pt modelId="{4A9234A1-5CDB-4B1A-8957-2137F9FE1EB4}" type="parTrans" cxnId="{0E708766-E971-44CB-BC5D-67C3D7B6267F}">
      <dgm:prSet/>
      <dgm:spPr/>
      <dgm:t>
        <a:bodyPr/>
        <a:lstStyle/>
        <a:p>
          <a:endParaRPr lang="en-US"/>
        </a:p>
      </dgm:t>
    </dgm:pt>
    <dgm:pt modelId="{0AEA937A-2B27-4A05-809E-6E9464CC3555}" type="sibTrans" cxnId="{0E708766-E971-44CB-BC5D-67C3D7B6267F}">
      <dgm:prSet/>
      <dgm:spPr/>
      <dgm:t>
        <a:bodyPr/>
        <a:lstStyle/>
        <a:p>
          <a:endParaRPr lang="en-US"/>
        </a:p>
      </dgm:t>
    </dgm:pt>
    <dgm:pt modelId="{10FDA4B8-1300-4FF7-8C8B-17A43246B373}">
      <dgm:prSet phldrT="[Text]"/>
      <dgm:spPr/>
      <dgm:t>
        <a:bodyPr/>
        <a:lstStyle/>
        <a:p>
          <a:r>
            <a:rPr lang="en-US" b="1" dirty="0" smtClean="0"/>
            <a:t>2021 Levy + Local Government Aid Per Capita</a:t>
          </a:r>
          <a:endParaRPr lang="en-US" b="1" dirty="0"/>
        </a:p>
      </dgm:t>
    </dgm:pt>
    <dgm:pt modelId="{428F4B66-7882-47CA-8895-779E41827796}" type="parTrans" cxnId="{D0064C99-7B09-4FD5-BE26-4BDE8EE4ACD8}">
      <dgm:prSet/>
      <dgm:spPr/>
      <dgm:t>
        <a:bodyPr/>
        <a:lstStyle/>
        <a:p>
          <a:endParaRPr lang="en-US"/>
        </a:p>
      </dgm:t>
    </dgm:pt>
    <dgm:pt modelId="{4317DB76-0A44-4719-9D9E-8DECB717BB0D}" type="sibTrans" cxnId="{D0064C99-7B09-4FD5-BE26-4BDE8EE4ACD8}">
      <dgm:prSet/>
      <dgm:spPr/>
      <dgm:t>
        <a:bodyPr/>
        <a:lstStyle/>
        <a:p>
          <a:endParaRPr lang="en-US"/>
        </a:p>
      </dgm:t>
    </dgm:pt>
    <dgm:pt modelId="{0F60B08B-032C-4FE2-A0F4-C3AE6E54661A}">
      <dgm:prSet phldrT="[Text]"/>
      <dgm:spPr/>
      <dgm:t>
        <a:bodyPr/>
        <a:lstStyle/>
        <a:p>
          <a:r>
            <a:rPr lang="en-US" dirty="0" smtClean="0"/>
            <a:t>Average - $724.91</a:t>
          </a:r>
          <a:endParaRPr lang="en-US" dirty="0"/>
        </a:p>
      </dgm:t>
    </dgm:pt>
    <dgm:pt modelId="{D265FFF7-36C9-4EB9-B531-38F86084E0EE}" type="parTrans" cxnId="{D14D07FE-D1F2-471E-ABB3-4C2F6A2E8FB9}">
      <dgm:prSet/>
      <dgm:spPr/>
      <dgm:t>
        <a:bodyPr/>
        <a:lstStyle/>
        <a:p>
          <a:endParaRPr lang="en-US"/>
        </a:p>
      </dgm:t>
    </dgm:pt>
    <dgm:pt modelId="{782FC461-6178-43AA-B586-A96FA082A7EF}" type="sibTrans" cxnId="{D14D07FE-D1F2-471E-ABB3-4C2F6A2E8FB9}">
      <dgm:prSet/>
      <dgm:spPr/>
      <dgm:t>
        <a:bodyPr/>
        <a:lstStyle/>
        <a:p>
          <a:endParaRPr lang="en-US"/>
        </a:p>
      </dgm:t>
    </dgm:pt>
    <dgm:pt modelId="{37E4216E-13C2-45D4-AE96-97740BC30EC0}">
      <dgm:prSet phldrT="[Text]"/>
      <dgm:spPr/>
      <dgm:t>
        <a:bodyPr/>
        <a:lstStyle/>
        <a:p>
          <a:r>
            <a:rPr lang="en-US" dirty="0" smtClean="0"/>
            <a:t>Alexandria - $625.38</a:t>
          </a:r>
          <a:endParaRPr lang="en-US" dirty="0"/>
        </a:p>
      </dgm:t>
    </dgm:pt>
    <dgm:pt modelId="{5488263A-DA15-456E-A322-CD94041CB01E}" type="parTrans" cxnId="{D77332C1-145E-4CAD-ADDF-AA203CD1A565}">
      <dgm:prSet/>
      <dgm:spPr/>
      <dgm:t>
        <a:bodyPr/>
        <a:lstStyle/>
        <a:p>
          <a:endParaRPr lang="en-US"/>
        </a:p>
      </dgm:t>
    </dgm:pt>
    <dgm:pt modelId="{2563602D-5938-45E0-B6BE-21215C0D8FC4}" type="sibTrans" cxnId="{D77332C1-145E-4CAD-ADDF-AA203CD1A565}">
      <dgm:prSet/>
      <dgm:spPr/>
      <dgm:t>
        <a:bodyPr/>
        <a:lstStyle/>
        <a:p>
          <a:endParaRPr lang="en-US"/>
        </a:p>
      </dgm:t>
    </dgm:pt>
    <dgm:pt modelId="{06F82B51-C1AE-4A78-BFE7-BEAD6F108AC7}">
      <dgm:prSet/>
      <dgm:spPr/>
      <dgm:t>
        <a:bodyPr/>
        <a:lstStyle/>
        <a:p>
          <a:r>
            <a:rPr lang="en-US" b="1" dirty="0" smtClean="0"/>
            <a:t>2021 City Tax Rate</a:t>
          </a:r>
          <a:endParaRPr lang="en-US" b="1" dirty="0"/>
        </a:p>
      </dgm:t>
    </dgm:pt>
    <dgm:pt modelId="{8420A5BC-9F28-4419-B55E-A617605F89EA}" type="parTrans" cxnId="{D5C75857-1294-4C70-B68C-BD44665638DC}">
      <dgm:prSet/>
      <dgm:spPr/>
      <dgm:t>
        <a:bodyPr/>
        <a:lstStyle/>
        <a:p>
          <a:endParaRPr lang="en-US"/>
        </a:p>
      </dgm:t>
    </dgm:pt>
    <dgm:pt modelId="{559CC997-D88D-4FA3-BDC4-E35F460FA43A}" type="sibTrans" cxnId="{D5C75857-1294-4C70-B68C-BD44665638DC}">
      <dgm:prSet/>
      <dgm:spPr/>
      <dgm:t>
        <a:bodyPr/>
        <a:lstStyle/>
        <a:p>
          <a:endParaRPr lang="en-US"/>
        </a:p>
      </dgm:t>
    </dgm:pt>
    <dgm:pt modelId="{65489979-0C88-4B6B-B9DD-448389A5498D}">
      <dgm:prSet/>
      <dgm:spPr/>
      <dgm:t>
        <a:bodyPr/>
        <a:lstStyle/>
        <a:p>
          <a:r>
            <a:rPr lang="en-US" dirty="0" smtClean="0"/>
            <a:t>Average 62.54%</a:t>
          </a:r>
          <a:endParaRPr lang="en-US" dirty="0"/>
        </a:p>
      </dgm:t>
    </dgm:pt>
    <dgm:pt modelId="{74AB426F-CC2D-4031-B3B4-1E5C56A5B3F2}" type="parTrans" cxnId="{DA417CED-8808-4DE9-B887-4B57560D2A11}">
      <dgm:prSet/>
      <dgm:spPr/>
      <dgm:t>
        <a:bodyPr/>
        <a:lstStyle/>
        <a:p>
          <a:endParaRPr lang="en-US"/>
        </a:p>
      </dgm:t>
    </dgm:pt>
    <dgm:pt modelId="{C0D4A9A0-E6A3-4A3A-8D3D-87FFB5A8A001}" type="sibTrans" cxnId="{DA417CED-8808-4DE9-B887-4B57560D2A11}">
      <dgm:prSet/>
      <dgm:spPr/>
      <dgm:t>
        <a:bodyPr/>
        <a:lstStyle/>
        <a:p>
          <a:endParaRPr lang="en-US"/>
        </a:p>
      </dgm:t>
    </dgm:pt>
    <dgm:pt modelId="{6CB5C9F7-44DD-4FA5-8A65-EC57D6084B33}">
      <dgm:prSet/>
      <dgm:spPr/>
      <dgm:t>
        <a:bodyPr/>
        <a:lstStyle/>
        <a:p>
          <a:r>
            <a:rPr lang="en-US" dirty="0" smtClean="0"/>
            <a:t>Alexandria 39.08% (lowest rate among all 22 cities)</a:t>
          </a:r>
          <a:endParaRPr lang="en-US" dirty="0"/>
        </a:p>
      </dgm:t>
    </dgm:pt>
    <dgm:pt modelId="{B290CC85-025A-470D-A00C-DFCACF5EE977}" type="parTrans" cxnId="{04E6DC8C-F08D-458F-851F-BAFDFEA20289}">
      <dgm:prSet/>
      <dgm:spPr/>
      <dgm:t>
        <a:bodyPr/>
        <a:lstStyle/>
        <a:p>
          <a:endParaRPr lang="en-US"/>
        </a:p>
      </dgm:t>
    </dgm:pt>
    <dgm:pt modelId="{0FE3A219-01F9-4281-9793-52C037D414A5}" type="sibTrans" cxnId="{04E6DC8C-F08D-458F-851F-BAFDFEA20289}">
      <dgm:prSet/>
      <dgm:spPr/>
      <dgm:t>
        <a:bodyPr/>
        <a:lstStyle/>
        <a:p>
          <a:endParaRPr lang="en-US"/>
        </a:p>
      </dgm:t>
    </dgm:pt>
    <dgm:pt modelId="{00980E5D-FCC9-48DC-A310-A3858BE3247D}">
      <dgm:prSet phldrT="[Text]"/>
      <dgm:spPr/>
      <dgm:t>
        <a:bodyPr/>
        <a:lstStyle/>
        <a:p>
          <a:endParaRPr lang="en-US" dirty="0"/>
        </a:p>
      </dgm:t>
    </dgm:pt>
    <dgm:pt modelId="{876BD370-2C70-4064-8177-383D4076B056}" type="parTrans" cxnId="{F793C174-DEA5-462D-8E48-969742D54C68}">
      <dgm:prSet/>
      <dgm:spPr/>
      <dgm:t>
        <a:bodyPr/>
        <a:lstStyle/>
        <a:p>
          <a:endParaRPr lang="en-US"/>
        </a:p>
      </dgm:t>
    </dgm:pt>
    <dgm:pt modelId="{AD2557DD-49F4-4F03-929B-1543F248EB02}" type="sibTrans" cxnId="{F793C174-DEA5-462D-8E48-969742D54C68}">
      <dgm:prSet/>
      <dgm:spPr/>
      <dgm:t>
        <a:bodyPr/>
        <a:lstStyle/>
        <a:p>
          <a:endParaRPr lang="en-US"/>
        </a:p>
      </dgm:t>
    </dgm:pt>
    <dgm:pt modelId="{6F3FBBA6-ACEB-4E18-9EE8-B24011229A4A}">
      <dgm:prSet/>
      <dgm:spPr/>
      <dgm:t>
        <a:bodyPr/>
        <a:lstStyle/>
        <a:p>
          <a:endParaRPr lang="en-US" dirty="0"/>
        </a:p>
      </dgm:t>
    </dgm:pt>
    <dgm:pt modelId="{3187E71B-CBD8-4E55-B835-5F8BF54DFAC0}" type="parTrans" cxnId="{66446519-C291-441E-9158-CC82907D3AFE}">
      <dgm:prSet/>
      <dgm:spPr/>
      <dgm:t>
        <a:bodyPr/>
        <a:lstStyle/>
        <a:p>
          <a:endParaRPr lang="en-US"/>
        </a:p>
      </dgm:t>
    </dgm:pt>
    <dgm:pt modelId="{1A94F285-074F-4363-BD68-7A980DF62A9F}" type="sibTrans" cxnId="{66446519-C291-441E-9158-CC82907D3AFE}">
      <dgm:prSet/>
      <dgm:spPr/>
      <dgm:t>
        <a:bodyPr/>
        <a:lstStyle/>
        <a:p>
          <a:endParaRPr lang="en-US"/>
        </a:p>
      </dgm:t>
    </dgm:pt>
    <dgm:pt modelId="{9A35656F-6364-41D1-B818-383702399C70}">
      <dgm:prSet phldrT="[Text]"/>
      <dgm:spPr/>
      <dgm:t>
        <a:bodyPr/>
        <a:lstStyle/>
        <a:p>
          <a:endParaRPr lang="en-US" dirty="0"/>
        </a:p>
      </dgm:t>
    </dgm:pt>
    <dgm:pt modelId="{75E5D367-6E9F-4C6E-97BA-A130263196FE}" type="parTrans" cxnId="{8AB0ECA8-F85B-4400-933C-544B644FAE5C}">
      <dgm:prSet/>
      <dgm:spPr/>
      <dgm:t>
        <a:bodyPr/>
        <a:lstStyle/>
        <a:p>
          <a:endParaRPr lang="en-US"/>
        </a:p>
      </dgm:t>
    </dgm:pt>
    <dgm:pt modelId="{1CF55630-E472-415A-9557-651004902A33}" type="sibTrans" cxnId="{8AB0ECA8-F85B-4400-933C-544B644FAE5C}">
      <dgm:prSet/>
      <dgm:spPr/>
      <dgm:t>
        <a:bodyPr/>
        <a:lstStyle/>
        <a:p>
          <a:endParaRPr lang="en-US"/>
        </a:p>
      </dgm:t>
    </dgm:pt>
    <dgm:pt modelId="{F02F50C2-21B9-4A80-A288-D1003CB81553}">
      <dgm:prSet phldrT="[Text]"/>
      <dgm:spPr/>
      <dgm:t>
        <a:bodyPr/>
        <a:lstStyle/>
        <a:p>
          <a:endParaRPr lang="en-US" dirty="0"/>
        </a:p>
      </dgm:t>
    </dgm:pt>
    <dgm:pt modelId="{2CFF2EAB-09D2-48D3-9C36-30D67C210A99}" type="parTrans" cxnId="{13F2A9F2-F705-4AC2-928B-9FF80C837274}">
      <dgm:prSet/>
      <dgm:spPr/>
      <dgm:t>
        <a:bodyPr/>
        <a:lstStyle/>
        <a:p>
          <a:endParaRPr lang="en-US"/>
        </a:p>
      </dgm:t>
    </dgm:pt>
    <dgm:pt modelId="{E52B353C-2938-42ED-9AF6-DDCF84A6BB02}" type="sibTrans" cxnId="{13F2A9F2-F705-4AC2-928B-9FF80C837274}">
      <dgm:prSet/>
      <dgm:spPr/>
      <dgm:t>
        <a:bodyPr/>
        <a:lstStyle/>
        <a:p>
          <a:endParaRPr lang="en-US"/>
        </a:p>
      </dgm:t>
    </dgm:pt>
    <dgm:pt modelId="{B8AD2A19-62D7-4FA5-B9E7-9150720DD269}" type="pres">
      <dgm:prSet presAssocID="{4809ED8F-B39E-4679-90A5-70B674030D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C15FFA-E1E2-4795-BF04-EEFB93205B99}" type="pres">
      <dgm:prSet presAssocID="{184FD63E-7F35-42ED-8496-06AE707379D7}" presName="composite" presStyleCnt="0"/>
      <dgm:spPr/>
    </dgm:pt>
    <dgm:pt modelId="{2724E6C7-134A-481D-8DA9-0035AF78BBC6}" type="pres">
      <dgm:prSet presAssocID="{184FD63E-7F35-42ED-8496-06AE707379D7}" presName="parTx" presStyleLbl="alignNode1" presStyleIdx="0" presStyleCnt="4" custScaleX="1239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98E2A9-ACAE-4AB8-A526-049DACE9BABB}" type="pres">
      <dgm:prSet presAssocID="{184FD63E-7F35-42ED-8496-06AE707379D7}" presName="desTx" presStyleLbl="alignAccFollowNode1" presStyleIdx="0" presStyleCnt="4" custScaleX="123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F0B77-EF5D-4742-B5BE-3CB5834E7E77}" type="pres">
      <dgm:prSet presAssocID="{D3444C25-8CC5-40B6-B5AA-7ED7487CE6AF}" presName="space" presStyleCnt="0"/>
      <dgm:spPr/>
    </dgm:pt>
    <dgm:pt modelId="{99897944-E625-4125-8EA7-9614D4CE9959}" type="pres">
      <dgm:prSet presAssocID="{06F82B51-C1AE-4A78-BFE7-BEAD6F108AC7}" presName="composite" presStyleCnt="0"/>
      <dgm:spPr/>
    </dgm:pt>
    <dgm:pt modelId="{5B77A8E7-EE10-4E78-A4A9-AD8579BA9AF7}" type="pres">
      <dgm:prSet presAssocID="{06F82B51-C1AE-4A78-BFE7-BEAD6F108AC7}" presName="parTx" presStyleLbl="alignNode1" presStyleIdx="1" presStyleCnt="4" custScaleX="1239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7C934-430E-48C4-A14D-BE73FFBE921C}" type="pres">
      <dgm:prSet presAssocID="{06F82B51-C1AE-4A78-BFE7-BEAD6F108AC7}" presName="desTx" presStyleLbl="alignAccFollowNode1" presStyleIdx="1" presStyleCnt="4" custScaleX="123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4B50C-F07F-4F5F-860F-8F71ADF85CFC}" type="pres">
      <dgm:prSet presAssocID="{559CC997-D88D-4FA3-BDC4-E35F460FA43A}" presName="space" presStyleCnt="0"/>
      <dgm:spPr/>
    </dgm:pt>
    <dgm:pt modelId="{A6E8A327-6347-4A77-9DD6-CC46AEB36A57}" type="pres">
      <dgm:prSet presAssocID="{0E028499-0A98-4745-B7A7-AF0352B09BEC}" presName="composite" presStyleCnt="0"/>
      <dgm:spPr/>
    </dgm:pt>
    <dgm:pt modelId="{7E6B19EC-81E2-4E56-89D6-C6906636078C}" type="pres">
      <dgm:prSet presAssocID="{0E028499-0A98-4745-B7A7-AF0352B09BEC}" presName="parTx" presStyleLbl="alignNode1" presStyleIdx="2" presStyleCnt="4" custScaleX="1239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0D8968-DEBD-4ED1-9E3B-E8162E892025}" type="pres">
      <dgm:prSet presAssocID="{0E028499-0A98-4745-B7A7-AF0352B09BEC}" presName="desTx" presStyleLbl="alignAccFollowNode1" presStyleIdx="2" presStyleCnt="4" custScaleX="123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1CFE82-8C3C-4801-86F8-2636D3CD962B}" type="pres">
      <dgm:prSet presAssocID="{FC5AC98F-5468-4666-8EC3-DB17E7C99E27}" presName="space" presStyleCnt="0"/>
      <dgm:spPr/>
    </dgm:pt>
    <dgm:pt modelId="{1129E371-E205-4269-852B-4BEA3CA2BA34}" type="pres">
      <dgm:prSet presAssocID="{10FDA4B8-1300-4FF7-8C8B-17A43246B373}" presName="composite" presStyleCnt="0"/>
      <dgm:spPr/>
    </dgm:pt>
    <dgm:pt modelId="{CA0B460A-5C2C-4D80-ABCF-4AB3C092F0ED}" type="pres">
      <dgm:prSet presAssocID="{10FDA4B8-1300-4FF7-8C8B-17A43246B373}" presName="parTx" presStyleLbl="alignNode1" presStyleIdx="3" presStyleCnt="4" custScaleX="1239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F75770-C18E-4053-8C06-C3CF7D4D7716}" type="pres">
      <dgm:prSet presAssocID="{10FDA4B8-1300-4FF7-8C8B-17A43246B373}" presName="desTx" presStyleLbl="alignAccFollowNode1" presStyleIdx="3" presStyleCnt="4" custScaleX="123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3510B5-E4D5-45F4-9AD8-6AA108D7D576}" type="presOf" srcId="{AF4B7B5C-6147-47AA-92DA-007D83EED769}" destId="{B898E2A9-ACAE-4AB8-A526-049DACE9BABB}" srcOrd="0" destOrd="2" presId="urn:microsoft.com/office/officeart/2005/8/layout/hList1"/>
    <dgm:cxn modelId="{87ABFB28-220E-4D93-814E-D915D2D0F5FD}" srcId="{184FD63E-7F35-42ED-8496-06AE707379D7}" destId="{AF4B7B5C-6147-47AA-92DA-007D83EED769}" srcOrd="2" destOrd="0" parTransId="{3144EA6A-9896-468A-857D-756CDA229CE5}" sibTransId="{08610A88-07A0-451A-B06D-4D554448A82C}"/>
    <dgm:cxn modelId="{33D037A6-9521-4357-A687-18DB31324DF2}" type="presOf" srcId="{6A7CD374-8D89-4DE6-93B7-5CA13D893397}" destId="{A40D8968-DEBD-4ED1-9E3B-E8162E892025}" srcOrd="0" destOrd="2" presId="urn:microsoft.com/office/officeart/2005/8/layout/hList1"/>
    <dgm:cxn modelId="{4B2C4EC5-DBCA-493F-9CAD-D9BB61BB1C51}" type="presOf" srcId="{3F9E1B2D-77A6-42E1-9642-1BCB6329F13B}" destId="{B898E2A9-ACAE-4AB8-A526-049DACE9BABB}" srcOrd="0" destOrd="0" presId="urn:microsoft.com/office/officeart/2005/8/layout/hList1"/>
    <dgm:cxn modelId="{2769DDD7-9995-4BC9-BEE1-598B16927B44}" type="presOf" srcId="{184FD63E-7F35-42ED-8496-06AE707379D7}" destId="{2724E6C7-134A-481D-8DA9-0035AF78BBC6}" srcOrd="0" destOrd="0" presId="urn:microsoft.com/office/officeart/2005/8/layout/hList1"/>
    <dgm:cxn modelId="{04E6DC8C-F08D-458F-851F-BAFDFEA20289}" srcId="{06F82B51-C1AE-4A78-BFE7-BEAD6F108AC7}" destId="{6CB5C9F7-44DD-4FA5-8A65-EC57D6084B33}" srcOrd="2" destOrd="0" parTransId="{B290CC85-025A-470D-A00C-DFCACF5EE977}" sibTransId="{0FE3A219-01F9-4281-9793-52C037D414A5}"/>
    <dgm:cxn modelId="{058CD747-20A9-4519-B5D0-5E04AA1142C5}" type="presOf" srcId="{65489979-0C88-4B6B-B9DD-448389A5498D}" destId="{7297C934-430E-48C4-A14D-BE73FFBE921C}" srcOrd="0" destOrd="0" presId="urn:microsoft.com/office/officeart/2005/8/layout/hList1"/>
    <dgm:cxn modelId="{DA417CED-8808-4DE9-B887-4B57560D2A11}" srcId="{06F82B51-C1AE-4A78-BFE7-BEAD6F108AC7}" destId="{65489979-0C88-4B6B-B9DD-448389A5498D}" srcOrd="0" destOrd="0" parTransId="{74AB426F-CC2D-4031-B3B4-1E5C56A5B3F2}" sibTransId="{C0D4A9A0-E6A3-4A3A-8D3D-87FFB5A8A001}"/>
    <dgm:cxn modelId="{BA9BC63E-CB12-4864-A24D-F8CA84479412}" type="presOf" srcId="{9A35656F-6364-41D1-B818-383702399C70}" destId="{A40D8968-DEBD-4ED1-9E3B-E8162E892025}" srcOrd="0" destOrd="1" presId="urn:microsoft.com/office/officeart/2005/8/layout/hList1"/>
    <dgm:cxn modelId="{79A95230-94C6-4355-BBD9-34B95B93DF63}" srcId="{4809ED8F-B39E-4679-90A5-70B674030DEF}" destId="{0E028499-0A98-4745-B7A7-AF0352B09BEC}" srcOrd="2" destOrd="0" parTransId="{054AF38C-AAED-4631-920C-8EA133E690B9}" sibTransId="{FC5AC98F-5468-4666-8EC3-DB17E7C99E27}"/>
    <dgm:cxn modelId="{A6436E5B-7B4E-4AE4-8ECD-BA92BC467634}" type="presOf" srcId="{00980E5D-FCC9-48DC-A310-A3858BE3247D}" destId="{B898E2A9-ACAE-4AB8-A526-049DACE9BABB}" srcOrd="0" destOrd="1" presId="urn:microsoft.com/office/officeart/2005/8/layout/hList1"/>
    <dgm:cxn modelId="{D0064C99-7B09-4FD5-BE26-4BDE8EE4ACD8}" srcId="{4809ED8F-B39E-4679-90A5-70B674030DEF}" destId="{10FDA4B8-1300-4FF7-8C8B-17A43246B373}" srcOrd="3" destOrd="0" parTransId="{428F4B66-7882-47CA-8895-779E41827796}" sibTransId="{4317DB76-0A44-4719-9D9E-8DECB717BB0D}"/>
    <dgm:cxn modelId="{1CE0493A-2F84-469F-B2D8-37D655883737}" type="presOf" srcId="{37E4216E-13C2-45D4-AE96-97740BC30EC0}" destId="{11F75770-C18E-4053-8C06-C3CF7D4D7716}" srcOrd="0" destOrd="2" presId="urn:microsoft.com/office/officeart/2005/8/layout/hList1"/>
    <dgm:cxn modelId="{0E708766-E971-44CB-BC5D-67C3D7B6267F}" srcId="{0E028499-0A98-4745-B7A7-AF0352B09BEC}" destId="{6A7CD374-8D89-4DE6-93B7-5CA13D893397}" srcOrd="2" destOrd="0" parTransId="{4A9234A1-5CDB-4B1A-8957-2137F9FE1EB4}" sibTransId="{0AEA937A-2B27-4A05-809E-6E9464CC3555}"/>
    <dgm:cxn modelId="{769AB08C-D5A7-440D-B6CB-DB423C1DB5B3}" type="presOf" srcId="{0E028499-0A98-4745-B7A7-AF0352B09BEC}" destId="{7E6B19EC-81E2-4E56-89D6-C6906636078C}" srcOrd="0" destOrd="0" presId="urn:microsoft.com/office/officeart/2005/8/layout/hList1"/>
    <dgm:cxn modelId="{8AB0ECA8-F85B-4400-933C-544B644FAE5C}" srcId="{0E028499-0A98-4745-B7A7-AF0352B09BEC}" destId="{9A35656F-6364-41D1-B818-383702399C70}" srcOrd="1" destOrd="0" parTransId="{75E5D367-6E9F-4C6E-97BA-A130263196FE}" sibTransId="{1CF55630-E472-415A-9557-651004902A33}"/>
    <dgm:cxn modelId="{73D7F3A2-0D3B-47C1-8D39-C8D0AB7A7467}" type="presOf" srcId="{F02F50C2-21B9-4A80-A288-D1003CB81553}" destId="{11F75770-C18E-4053-8C06-C3CF7D4D7716}" srcOrd="0" destOrd="1" presId="urn:microsoft.com/office/officeart/2005/8/layout/hList1"/>
    <dgm:cxn modelId="{D77332C1-145E-4CAD-ADDF-AA203CD1A565}" srcId="{10FDA4B8-1300-4FF7-8C8B-17A43246B373}" destId="{37E4216E-13C2-45D4-AE96-97740BC30EC0}" srcOrd="2" destOrd="0" parTransId="{5488263A-DA15-456E-A322-CD94041CB01E}" sibTransId="{2563602D-5938-45E0-B6BE-21215C0D8FC4}"/>
    <dgm:cxn modelId="{F793C174-DEA5-462D-8E48-969742D54C68}" srcId="{184FD63E-7F35-42ED-8496-06AE707379D7}" destId="{00980E5D-FCC9-48DC-A310-A3858BE3247D}" srcOrd="1" destOrd="0" parTransId="{876BD370-2C70-4064-8177-383D4076B056}" sibTransId="{AD2557DD-49F4-4F03-929B-1543F248EB02}"/>
    <dgm:cxn modelId="{13F2A9F2-F705-4AC2-928B-9FF80C837274}" srcId="{10FDA4B8-1300-4FF7-8C8B-17A43246B373}" destId="{F02F50C2-21B9-4A80-A288-D1003CB81553}" srcOrd="1" destOrd="0" parTransId="{2CFF2EAB-09D2-48D3-9C36-30D67C210A99}" sibTransId="{E52B353C-2938-42ED-9AF6-DDCF84A6BB02}"/>
    <dgm:cxn modelId="{5E4BCC94-68B1-49A8-ACC0-73038CAD0C52}" type="presOf" srcId="{4F56E061-4BBA-4F54-AD1A-48709B79C068}" destId="{A40D8968-DEBD-4ED1-9E3B-E8162E892025}" srcOrd="0" destOrd="0" presId="urn:microsoft.com/office/officeart/2005/8/layout/hList1"/>
    <dgm:cxn modelId="{18C8087A-6D4E-40F0-8202-E0131BE7A884}" type="presOf" srcId="{10FDA4B8-1300-4FF7-8C8B-17A43246B373}" destId="{CA0B460A-5C2C-4D80-ABCF-4AB3C092F0ED}" srcOrd="0" destOrd="0" presId="urn:microsoft.com/office/officeart/2005/8/layout/hList1"/>
    <dgm:cxn modelId="{AA97BCB2-D059-4C03-AE62-409F7E407571}" type="presOf" srcId="{06F82B51-C1AE-4A78-BFE7-BEAD6F108AC7}" destId="{5B77A8E7-EE10-4E78-A4A9-AD8579BA9AF7}" srcOrd="0" destOrd="0" presId="urn:microsoft.com/office/officeart/2005/8/layout/hList1"/>
    <dgm:cxn modelId="{BF53FCFA-AC6E-4F53-9F46-564864EBF2EF}" type="presOf" srcId="{0F60B08B-032C-4FE2-A0F4-C3AE6E54661A}" destId="{11F75770-C18E-4053-8C06-C3CF7D4D7716}" srcOrd="0" destOrd="0" presId="urn:microsoft.com/office/officeart/2005/8/layout/hList1"/>
    <dgm:cxn modelId="{08FC9E80-050B-4690-BBE7-7C77280142C1}" srcId="{0E028499-0A98-4745-B7A7-AF0352B09BEC}" destId="{4F56E061-4BBA-4F54-AD1A-48709B79C068}" srcOrd="0" destOrd="0" parTransId="{EF8B8803-448D-4C86-BE50-E402D1C52EAF}" sibTransId="{B929B5FB-029B-4C58-8C06-CF69E0E523E3}"/>
    <dgm:cxn modelId="{D9BD950F-F1D0-4154-B7F7-723CC202CCE6}" srcId="{184FD63E-7F35-42ED-8496-06AE707379D7}" destId="{3F9E1B2D-77A6-42E1-9642-1BCB6329F13B}" srcOrd="0" destOrd="0" parTransId="{E07BD161-2EFD-4D6B-A8CD-263D1538A0A2}" sibTransId="{63680CF6-6DAD-402A-9223-DF79F28D7623}"/>
    <dgm:cxn modelId="{66446519-C291-441E-9158-CC82907D3AFE}" srcId="{06F82B51-C1AE-4A78-BFE7-BEAD6F108AC7}" destId="{6F3FBBA6-ACEB-4E18-9EE8-B24011229A4A}" srcOrd="1" destOrd="0" parTransId="{3187E71B-CBD8-4E55-B835-5F8BF54DFAC0}" sibTransId="{1A94F285-074F-4363-BD68-7A980DF62A9F}"/>
    <dgm:cxn modelId="{875C382D-41B0-4487-89AD-42CDDFD8608C}" type="presOf" srcId="{6F3FBBA6-ACEB-4E18-9EE8-B24011229A4A}" destId="{7297C934-430E-48C4-A14D-BE73FFBE921C}" srcOrd="0" destOrd="1" presId="urn:microsoft.com/office/officeart/2005/8/layout/hList1"/>
    <dgm:cxn modelId="{1D1EEF02-E544-4A0A-8050-125EECC21DDC}" srcId="{4809ED8F-B39E-4679-90A5-70B674030DEF}" destId="{184FD63E-7F35-42ED-8496-06AE707379D7}" srcOrd="0" destOrd="0" parTransId="{062257A3-EDA1-41E2-B72E-F2507CE66B0B}" sibTransId="{D3444C25-8CC5-40B6-B5AA-7ED7487CE6AF}"/>
    <dgm:cxn modelId="{AD606A0E-0A2F-4159-A6AC-63979710CCD9}" type="presOf" srcId="{6CB5C9F7-44DD-4FA5-8A65-EC57D6084B33}" destId="{7297C934-430E-48C4-A14D-BE73FFBE921C}" srcOrd="0" destOrd="2" presId="urn:microsoft.com/office/officeart/2005/8/layout/hList1"/>
    <dgm:cxn modelId="{D14D07FE-D1F2-471E-ABB3-4C2F6A2E8FB9}" srcId="{10FDA4B8-1300-4FF7-8C8B-17A43246B373}" destId="{0F60B08B-032C-4FE2-A0F4-C3AE6E54661A}" srcOrd="0" destOrd="0" parTransId="{D265FFF7-36C9-4EB9-B531-38F86084E0EE}" sibTransId="{782FC461-6178-43AA-B586-A96FA082A7EF}"/>
    <dgm:cxn modelId="{A1395948-A167-498D-8670-C0F488BC5797}" type="presOf" srcId="{4809ED8F-B39E-4679-90A5-70B674030DEF}" destId="{B8AD2A19-62D7-4FA5-B9E7-9150720DD269}" srcOrd="0" destOrd="0" presId="urn:microsoft.com/office/officeart/2005/8/layout/hList1"/>
    <dgm:cxn modelId="{D5C75857-1294-4C70-B68C-BD44665638DC}" srcId="{4809ED8F-B39E-4679-90A5-70B674030DEF}" destId="{06F82B51-C1AE-4A78-BFE7-BEAD6F108AC7}" srcOrd="1" destOrd="0" parTransId="{8420A5BC-9F28-4419-B55E-A617605F89EA}" sibTransId="{559CC997-D88D-4FA3-BDC4-E35F460FA43A}"/>
    <dgm:cxn modelId="{13EFB971-B9D4-48B6-94BF-C3DDF484A942}" type="presParOf" srcId="{B8AD2A19-62D7-4FA5-B9E7-9150720DD269}" destId="{F6C15FFA-E1E2-4795-BF04-EEFB93205B99}" srcOrd="0" destOrd="0" presId="urn:microsoft.com/office/officeart/2005/8/layout/hList1"/>
    <dgm:cxn modelId="{3D1C67FF-1B01-4BED-9636-14F46C55876D}" type="presParOf" srcId="{F6C15FFA-E1E2-4795-BF04-EEFB93205B99}" destId="{2724E6C7-134A-481D-8DA9-0035AF78BBC6}" srcOrd="0" destOrd="0" presId="urn:microsoft.com/office/officeart/2005/8/layout/hList1"/>
    <dgm:cxn modelId="{3F00C791-861D-43DD-8452-F7E3FEA0217D}" type="presParOf" srcId="{F6C15FFA-E1E2-4795-BF04-EEFB93205B99}" destId="{B898E2A9-ACAE-4AB8-A526-049DACE9BABB}" srcOrd="1" destOrd="0" presId="urn:microsoft.com/office/officeart/2005/8/layout/hList1"/>
    <dgm:cxn modelId="{AAD87A7F-E07F-4CF6-8690-F8D5EE245C5C}" type="presParOf" srcId="{B8AD2A19-62D7-4FA5-B9E7-9150720DD269}" destId="{BD2F0B77-EF5D-4742-B5BE-3CB5834E7E77}" srcOrd="1" destOrd="0" presId="urn:microsoft.com/office/officeart/2005/8/layout/hList1"/>
    <dgm:cxn modelId="{62E4F0A9-1975-4B9E-9F62-431A17A6CB3C}" type="presParOf" srcId="{B8AD2A19-62D7-4FA5-B9E7-9150720DD269}" destId="{99897944-E625-4125-8EA7-9614D4CE9959}" srcOrd="2" destOrd="0" presId="urn:microsoft.com/office/officeart/2005/8/layout/hList1"/>
    <dgm:cxn modelId="{CB229693-D321-4CB0-9BE3-45FB73CC9E0D}" type="presParOf" srcId="{99897944-E625-4125-8EA7-9614D4CE9959}" destId="{5B77A8E7-EE10-4E78-A4A9-AD8579BA9AF7}" srcOrd="0" destOrd="0" presId="urn:microsoft.com/office/officeart/2005/8/layout/hList1"/>
    <dgm:cxn modelId="{9286B1D0-0F85-4FFB-80DE-574049C4D9E3}" type="presParOf" srcId="{99897944-E625-4125-8EA7-9614D4CE9959}" destId="{7297C934-430E-48C4-A14D-BE73FFBE921C}" srcOrd="1" destOrd="0" presId="urn:microsoft.com/office/officeart/2005/8/layout/hList1"/>
    <dgm:cxn modelId="{D8738292-570E-421D-88A0-C9F7B6D90047}" type="presParOf" srcId="{B8AD2A19-62D7-4FA5-B9E7-9150720DD269}" destId="{D3E4B50C-F07F-4F5F-860F-8F71ADF85CFC}" srcOrd="3" destOrd="0" presId="urn:microsoft.com/office/officeart/2005/8/layout/hList1"/>
    <dgm:cxn modelId="{76177AFA-A34D-44D6-9D3E-4BBAD5303E1E}" type="presParOf" srcId="{B8AD2A19-62D7-4FA5-B9E7-9150720DD269}" destId="{A6E8A327-6347-4A77-9DD6-CC46AEB36A57}" srcOrd="4" destOrd="0" presId="urn:microsoft.com/office/officeart/2005/8/layout/hList1"/>
    <dgm:cxn modelId="{CCD1879B-3114-4246-B938-5E4EDEDB8096}" type="presParOf" srcId="{A6E8A327-6347-4A77-9DD6-CC46AEB36A57}" destId="{7E6B19EC-81E2-4E56-89D6-C6906636078C}" srcOrd="0" destOrd="0" presId="urn:microsoft.com/office/officeart/2005/8/layout/hList1"/>
    <dgm:cxn modelId="{358EE679-10DA-4871-9561-DC9F351C5B01}" type="presParOf" srcId="{A6E8A327-6347-4A77-9DD6-CC46AEB36A57}" destId="{A40D8968-DEBD-4ED1-9E3B-E8162E892025}" srcOrd="1" destOrd="0" presId="urn:microsoft.com/office/officeart/2005/8/layout/hList1"/>
    <dgm:cxn modelId="{7ADFFB17-2CC9-4496-801D-8463438E55D2}" type="presParOf" srcId="{B8AD2A19-62D7-4FA5-B9E7-9150720DD269}" destId="{8B1CFE82-8C3C-4801-86F8-2636D3CD962B}" srcOrd="5" destOrd="0" presId="urn:microsoft.com/office/officeart/2005/8/layout/hList1"/>
    <dgm:cxn modelId="{7463B9D5-E1FD-41B9-8F66-2DD2FEFEABDA}" type="presParOf" srcId="{B8AD2A19-62D7-4FA5-B9E7-9150720DD269}" destId="{1129E371-E205-4269-852B-4BEA3CA2BA34}" srcOrd="6" destOrd="0" presId="urn:microsoft.com/office/officeart/2005/8/layout/hList1"/>
    <dgm:cxn modelId="{2BC8406B-9DF2-42A5-90CB-7909114E5477}" type="presParOf" srcId="{1129E371-E205-4269-852B-4BEA3CA2BA34}" destId="{CA0B460A-5C2C-4D80-ABCF-4AB3C092F0ED}" srcOrd="0" destOrd="0" presId="urn:microsoft.com/office/officeart/2005/8/layout/hList1"/>
    <dgm:cxn modelId="{380C9397-6503-4D7C-A581-F603FCF79451}" type="presParOf" srcId="{1129E371-E205-4269-852B-4BEA3CA2BA34}" destId="{11F75770-C18E-4053-8C06-C3CF7D4D771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8121A-30A0-442E-B8FB-808709BC986F}">
      <dsp:nvSpPr>
        <dsp:cNvPr id="0" name=""/>
        <dsp:cNvSpPr/>
      </dsp:nvSpPr>
      <dsp:spPr>
        <a:xfrm>
          <a:off x="1426693" y="3877"/>
          <a:ext cx="2137712" cy="12064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$10,401,211</a:t>
          </a:r>
          <a:endParaRPr lang="en-US" sz="2000" kern="1200" dirty="0"/>
        </a:p>
      </dsp:txBody>
      <dsp:txXfrm>
        <a:off x="1739754" y="180565"/>
        <a:ext cx="1511590" cy="853123"/>
      </dsp:txXfrm>
    </dsp:sp>
    <dsp:sp modelId="{7020EE53-9D54-44B2-B933-852C422F465C}">
      <dsp:nvSpPr>
        <dsp:cNvPr id="0" name=""/>
        <dsp:cNvSpPr/>
      </dsp:nvSpPr>
      <dsp:spPr>
        <a:xfrm>
          <a:off x="2145664" y="1308345"/>
          <a:ext cx="699769" cy="699769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238418" y="1575937"/>
        <a:ext cx="514261" cy="164585"/>
      </dsp:txXfrm>
    </dsp:sp>
    <dsp:sp modelId="{08C18B15-634C-47AD-886B-0D7EF075E263}">
      <dsp:nvSpPr>
        <dsp:cNvPr id="0" name=""/>
        <dsp:cNvSpPr/>
      </dsp:nvSpPr>
      <dsp:spPr>
        <a:xfrm>
          <a:off x="1426693" y="2106083"/>
          <a:ext cx="2137712" cy="12064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$3,077,815</a:t>
          </a:r>
          <a:endParaRPr lang="en-US" sz="2000" kern="1200" dirty="0"/>
        </a:p>
      </dsp:txBody>
      <dsp:txXfrm>
        <a:off x="1739754" y="2282771"/>
        <a:ext cx="1511590" cy="853123"/>
      </dsp:txXfrm>
    </dsp:sp>
    <dsp:sp modelId="{0C28202D-0619-4D30-9FF4-4B83121FA3D1}">
      <dsp:nvSpPr>
        <dsp:cNvPr id="0" name=""/>
        <dsp:cNvSpPr/>
      </dsp:nvSpPr>
      <dsp:spPr>
        <a:xfrm>
          <a:off x="2145664" y="3410551"/>
          <a:ext cx="699769" cy="699769"/>
        </a:xfrm>
        <a:prstGeom prst="mathEqua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2238418" y="3554703"/>
        <a:ext cx="514261" cy="411465"/>
      </dsp:txXfrm>
    </dsp:sp>
    <dsp:sp modelId="{9C41386D-5515-4465-BD0F-51512152F5A4}">
      <dsp:nvSpPr>
        <dsp:cNvPr id="0" name=""/>
        <dsp:cNvSpPr/>
      </dsp:nvSpPr>
      <dsp:spPr>
        <a:xfrm>
          <a:off x="1426693" y="4208289"/>
          <a:ext cx="2137712" cy="12064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$13,479,026</a:t>
          </a:r>
          <a:endParaRPr lang="en-US" sz="2000" kern="1200" dirty="0"/>
        </a:p>
      </dsp:txBody>
      <dsp:txXfrm>
        <a:off x="1739754" y="4384977"/>
        <a:ext cx="1511590" cy="853123"/>
      </dsp:txXfrm>
    </dsp:sp>
    <dsp:sp modelId="{FA3A6F35-1113-4355-BD02-4B1517C23C10}">
      <dsp:nvSpPr>
        <dsp:cNvPr id="0" name=""/>
        <dsp:cNvSpPr/>
      </dsp:nvSpPr>
      <dsp:spPr>
        <a:xfrm>
          <a:off x="3745381" y="2484924"/>
          <a:ext cx="383667" cy="4488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745381" y="2574688"/>
        <a:ext cx="268567" cy="269290"/>
      </dsp:txXfrm>
    </dsp:sp>
    <dsp:sp modelId="{1D644A1D-5AEA-435C-8174-F94F4041D74E}">
      <dsp:nvSpPr>
        <dsp:cNvPr id="0" name=""/>
        <dsp:cNvSpPr/>
      </dsp:nvSpPr>
      <dsp:spPr>
        <a:xfrm>
          <a:off x="4288306" y="1502833"/>
          <a:ext cx="2412999" cy="24129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 smtClean="0"/>
            <a:t>7.9%</a:t>
          </a:r>
          <a:endParaRPr lang="en-US" sz="5600" kern="1200" dirty="0"/>
        </a:p>
      </dsp:txBody>
      <dsp:txXfrm>
        <a:off x="4641682" y="1856209"/>
        <a:ext cx="1706247" cy="1706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4E6C7-134A-481D-8DA9-0035AF78BBC6}">
      <dsp:nvSpPr>
        <dsp:cNvPr id="0" name=""/>
        <dsp:cNvSpPr/>
      </dsp:nvSpPr>
      <dsp:spPr>
        <a:xfrm>
          <a:off x="5580" y="1615328"/>
          <a:ext cx="2323572" cy="706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Property Tax Levy Increase from 2020-2021</a:t>
          </a:r>
          <a:endParaRPr lang="en-US" sz="1400" b="1" kern="1200" dirty="0"/>
        </a:p>
      </dsp:txBody>
      <dsp:txXfrm>
        <a:off x="5580" y="1615328"/>
        <a:ext cx="2323572" cy="706718"/>
      </dsp:txXfrm>
    </dsp:sp>
    <dsp:sp modelId="{B898E2A9-ACAE-4AB8-A526-049DACE9BABB}">
      <dsp:nvSpPr>
        <dsp:cNvPr id="0" name=""/>
        <dsp:cNvSpPr/>
      </dsp:nvSpPr>
      <dsp:spPr>
        <a:xfrm>
          <a:off x="5580" y="2322046"/>
          <a:ext cx="2323572" cy="148129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Average - 3.71%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Alexandria -  1.08%</a:t>
          </a:r>
          <a:endParaRPr lang="en-US" sz="1400" kern="1200" dirty="0"/>
        </a:p>
      </dsp:txBody>
      <dsp:txXfrm>
        <a:off x="5580" y="2322046"/>
        <a:ext cx="2323572" cy="1481292"/>
      </dsp:txXfrm>
    </dsp:sp>
    <dsp:sp modelId="{5B77A8E7-EE10-4E78-A4A9-AD8579BA9AF7}">
      <dsp:nvSpPr>
        <dsp:cNvPr id="0" name=""/>
        <dsp:cNvSpPr/>
      </dsp:nvSpPr>
      <dsp:spPr>
        <a:xfrm>
          <a:off x="2591679" y="1615328"/>
          <a:ext cx="2323572" cy="7067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2021 City Tax Rate</a:t>
          </a:r>
          <a:endParaRPr lang="en-US" sz="1400" b="1" kern="1200" dirty="0"/>
        </a:p>
      </dsp:txBody>
      <dsp:txXfrm>
        <a:off x="2591679" y="1615328"/>
        <a:ext cx="2323572" cy="706718"/>
      </dsp:txXfrm>
    </dsp:sp>
    <dsp:sp modelId="{7297C934-430E-48C4-A14D-BE73FFBE921C}">
      <dsp:nvSpPr>
        <dsp:cNvPr id="0" name=""/>
        <dsp:cNvSpPr/>
      </dsp:nvSpPr>
      <dsp:spPr>
        <a:xfrm>
          <a:off x="2591679" y="2322046"/>
          <a:ext cx="2323572" cy="148129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Average 62.54%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Alexandria 39.08% (lowest rate among all 22 cities)</a:t>
          </a:r>
          <a:endParaRPr lang="en-US" sz="1400" kern="1200" dirty="0"/>
        </a:p>
      </dsp:txBody>
      <dsp:txXfrm>
        <a:off x="2591679" y="2322046"/>
        <a:ext cx="2323572" cy="1481292"/>
      </dsp:txXfrm>
    </dsp:sp>
    <dsp:sp modelId="{7E6B19EC-81E2-4E56-89D6-C6906636078C}">
      <dsp:nvSpPr>
        <dsp:cNvPr id="0" name=""/>
        <dsp:cNvSpPr/>
      </dsp:nvSpPr>
      <dsp:spPr>
        <a:xfrm>
          <a:off x="5177778" y="1615328"/>
          <a:ext cx="2323572" cy="7067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2021 City Taxes for a $210,000 Home</a:t>
          </a:r>
          <a:endParaRPr lang="en-US" sz="1400" b="1" kern="1200" dirty="0"/>
        </a:p>
      </dsp:txBody>
      <dsp:txXfrm>
        <a:off x="5177778" y="1615328"/>
        <a:ext cx="2323572" cy="706718"/>
      </dsp:txXfrm>
    </dsp:sp>
    <dsp:sp modelId="{A40D8968-DEBD-4ED1-9E3B-E8162E892025}">
      <dsp:nvSpPr>
        <dsp:cNvPr id="0" name=""/>
        <dsp:cNvSpPr/>
      </dsp:nvSpPr>
      <dsp:spPr>
        <a:xfrm>
          <a:off x="5177778" y="2322046"/>
          <a:ext cx="2323572" cy="148129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Average - $1,313.44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Alexandria - $820.68</a:t>
          </a:r>
          <a:endParaRPr lang="en-US" sz="1400" kern="1200" dirty="0"/>
        </a:p>
      </dsp:txBody>
      <dsp:txXfrm>
        <a:off x="5177778" y="2322046"/>
        <a:ext cx="2323572" cy="1481292"/>
      </dsp:txXfrm>
    </dsp:sp>
    <dsp:sp modelId="{CA0B460A-5C2C-4D80-ABCF-4AB3C092F0ED}">
      <dsp:nvSpPr>
        <dsp:cNvPr id="0" name=""/>
        <dsp:cNvSpPr/>
      </dsp:nvSpPr>
      <dsp:spPr>
        <a:xfrm>
          <a:off x="7763877" y="1615328"/>
          <a:ext cx="2323572" cy="7067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2021 Levy + Local Government Aid Per Capita</a:t>
          </a:r>
          <a:endParaRPr lang="en-US" sz="1400" b="1" kern="1200" dirty="0"/>
        </a:p>
      </dsp:txBody>
      <dsp:txXfrm>
        <a:off x="7763877" y="1615328"/>
        <a:ext cx="2323572" cy="706718"/>
      </dsp:txXfrm>
    </dsp:sp>
    <dsp:sp modelId="{11F75770-C18E-4053-8C06-C3CF7D4D7716}">
      <dsp:nvSpPr>
        <dsp:cNvPr id="0" name=""/>
        <dsp:cNvSpPr/>
      </dsp:nvSpPr>
      <dsp:spPr>
        <a:xfrm>
          <a:off x="7763877" y="2322046"/>
          <a:ext cx="2323572" cy="148129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Average - $724.91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Alexandria - $625.38</a:t>
          </a:r>
          <a:endParaRPr lang="en-US" sz="1400" kern="1200" dirty="0"/>
        </a:p>
      </dsp:txBody>
      <dsp:txXfrm>
        <a:off x="7763877" y="2322046"/>
        <a:ext cx="2323572" cy="1481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26A18-6BCC-4DD9-B7EA-A548966A9DD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71FA4-4A6D-4CEC-97FD-4DE477FF5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71FA4-4A6D-4CEC-97FD-4DE477FF538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02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73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821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589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8384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8818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3006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6004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87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53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32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19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55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102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0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98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9779" y="4746900"/>
            <a:ext cx="8825658" cy="1531980"/>
          </a:xfrm>
        </p:spPr>
        <p:txBody>
          <a:bodyPr>
            <a:noAutofit/>
          </a:bodyPr>
          <a:lstStyle/>
          <a:p>
            <a:pPr algn="ctr"/>
            <a:r>
              <a:rPr lang="en-US" sz="3000" b="1" smtClean="0"/>
              <a:t>2022 Preliminary Budget</a:t>
            </a:r>
          </a:p>
          <a:p>
            <a:pPr algn="ctr"/>
            <a:r>
              <a:rPr lang="en-US" sz="3000" b="1" smtClean="0"/>
              <a:t>And Tax levy</a:t>
            </a:r>
          </a:p>
          <a:p>
            <a:r>
              <a:rPr lang="en-US" sz="1600" b="1" smtClean="0"/>
              <a:t>September 27, 2021</a:t>
            </a:r>
            <a:endParaRPr lang="en-US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69" y="2026921"/>
            <a:ext cx="8331088" cy="19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2022 Operating Budget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8" b="2085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8" y="1143000"/>
            <a:ext cx="3860259" cy="1735668"/>
          </a:xfrm>
        </p:spPr>
        <p:txBody>
          <a:bodyPr/>
          <a:lstStyle/>
          <a:p>
            <a:r>
              <a:rPr lang="en-US" dirty="0" smtClean="0"/>
              <a:t>Police Department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r="2940"/>
          <a:stretch>
            <a:fillRect/>
          </a:stretch>
        </p:blipFill>
        <p:spPr>
          <a:xfrm>
            <a:off x="6547870" y="741593"/>
            <a:ext cx="3510530" cy="4973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093720"/>
            <a:ext cx="3859212" cy="316992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2022 Highlights: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Community Paramedic Partnership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ATCC Internship Program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Emphasis on employee training and wellness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Additional Officer Position</a:t>
            </a:r>
          </a:p>
          <a:p>
            <a:pPr>
              <a:lnSpc>
                <a:spcPct val="120000"/>
              </a:lnSpc>
            </a:pPr>
            <a:endParaRPr lang="en-US" altLang="en-US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6" name="Oval 5"/>
          <p:cNvSpPr/>
          <p:nvPr/>
        </p:nvSpPr>
        <p:spPr>
          <a:xfrm rot="21122839">
            <a:off x="8395867" y="4945536"/>
            <a:ext cx="2854653" cy="15389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792582">
            <a:off x="8710673" y="5020633"/>
            <a:ext cx="22250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For 2020, there were 16,204 calls. </a:t>
            </a:r>
            <a:br>
              <a:rPr 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</a:br>
            <a:endParaRPr lang="en-US" sz="1600" dirty="0" smtClean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So far in 2021, there have been 11,707.</a:t>
            </a:r>
            <a:endParaRPr lang="en-US" dirty="0" smtClean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2873470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086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982" y="1019175"/>
            <a:ext cx="3860259" cy="1381125"/>
          </a:xfrm>
        </p:spPr>
        <p:txBody>
          <a:bodyPr anchor="t">
            <a:normAutofit fontScale="90000"/>
          </a:bodyPr>
          <a:lstStyle/>
          <a:p>
            <a:r>
              <a:rPr lang="en-US" dirty="0" smtClean="0"/>
              <a:t>Fire Department -Emergency </a:t>
            </a:r>
            <a:r>
              <a:rPr lang="en-US" dirty="0" err="1" smtClean="0"/>
              <a:t>Mgmt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6" b="25637"/>
          <a:stretch/>
        </p:blipFill>
        <p:spPr>
          <a:xfrm>
            <a:off x="6236586" y="2422026"/>
            <a:ext cx="5644130" cy="30175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266950"/>
            <a:ext cx="3859212" cy="444735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  <a:ea typeface="Arial Unicode MS" charset="0"/>
                <a:cs typeface="Arial Unicode MS" charset="0"/>
              </a:rPr>
              <a:t>1 FT </a:t>
            </a: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staff (Fire </a:t>
            </a:r>
            <a:r>
              <a:rPr lang="en-US" altLang="en-US" dirty="0" smtClean="0">
                <a:latin typeface="+mj-lt"/>
                <a:ea typeface="Arial Unicode MS" charset="0"/>
                <a:cs typeface="Arial Unicode MS" charset="0"/>
              </a:rPr>
              <a:t>Chief) </a:t>
            </a: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and </a:t>
            </a:r>
            <a:r>
              <a:rPr lang="en-US" altLang="en-US" dirty="0" smtClean="0">
                <a:latin typeface="+mj-lt"/>
                <a:ea typeface="Arial Unicode MS" charset="0"/>
                <a:cs typeface="Arial Unicode MS" charset="0"/>
              </a:rPr>
              <a:t>29 </a:t>
            </a: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Volunteers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  <a:ea typeface="Arial Unicode MS" charset="0"/>
                <a:cs typeface="Arial Unicode MS" charset="0"/>
              </a:rPr>
              <a:t>3 </a:t>
            </a: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new firefighters added in 2021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Continuing challenges in finding new volunteers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Evaluating future service models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New Aerial set to arrive in late 2021; New rescue truck in 2022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Focus on employee wellness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Hazard Mitigation Plan Update</a:t>
            </a:r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1122839">
            <a:off x="5779848" y="1899815"/>
            <a:ext cx="2854653" cy="15389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792582">
            <a:off x="6094653" y="2140053"/>
            <a:ext cx="2225040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810" indent="9525" algn="ctr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4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AFD responded to 199 calls in 2020</a:t>
            </a:r>
            <a:br>
              <a:rPr lang="en-US" sz="14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 62 of them were active fires</a:t>
            </a:r>
            <a:endParaRPr lang="en-US" sz="14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8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85386021"/>
              </p:ext>
            </p:extLst>
          </p:nvPr>
        </p:nvGraphicFramePr>
        <p:xfrm>
          <a:off x="1155700" y="2603500"/>
          <a:ext cx="4827588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3952610"/>
              </p:ext>
            </p:extLst>
          </p:nvPr>
        </p:nvGraphicFramePr>
        <p:xfrm>
          <a:off x="6208713" y="2603500"/>
          <a:ext cx="4827587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011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8" y="1143000"/>
            <a:ext cx="3860259" cy="1735668"/>
          </a:xfrm>
        </p:spPr>
        <p:txBody>
          <a:bodyPr anchor="t">
            <a:normAutofit fontScale="90000"/>
          </a:bodyPr>
          <a:lstStyle/>
          <a:p>
            <a:r>
              <a:rPr lang="en-US" dirty="0" err="1" smtClean="0"/>
              <a:t>Runestone</a:t>
            </a:r>
            <a:r>
              <a:rPr lang="en-US" dirty="0" smtClean="0"/>
              <a:t> Community Center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70" y="2057162"/>
            <a:ext cx="5980867" cy="30482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878668"/>
            <a:ext cx="3859212" cy="308017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In design phase for expansion of the </a:t>
            </a:r>
            <a:r>
              <a:rPr lang="en-US" altLang="en-US" dirty="0" err="1">
                <a:latin typeface="+mj-lt"/>
                <a:ea typeface="Arial Unicode MS" charset="0"/>
                <a:cs typeface="Arial Unicode MS" charset="0"/>
              </a:rPr>
              <a:t>Runestone</a:t>
            </a: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 Community Center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Return of dry floor events in 2021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Busy schedule of ice events included more spring/summer tournaments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COVID required significant changes to operations</a:t>
            </a:r>
          </a:p>
        </p:txBody>
      </p:sp>
      <p:sp>
        <p:nvSpPr>
          <p:cNvPr id="5" name="Oval 4"/>
          <p:cNvSpPr/>
          <p:nvPr/>
        </p:nvSpPr>
        <p:spPr>
          <a:xfrm rot="21122839">
            <a:off x="9303010" y="4414854"/>
            <a:ext cx="2854653" cy="15389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792582">
            <a:off x="9545620" y="4675780"/>
            <a:ext cx="2369431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810" indent="9525" algn="ctr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4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In one year, the Zambonis put on the same amount of miles that it takes to drive to California</a:t>
            </a:r>
            <a:endParaRPr lang="en-US" sz="14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7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5481392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36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8" y="748452"/>
            <a:ext cx="3860259" cy="1735668"/>
          </a:xfrm>
        </p:spPr>
        <p:txBody>
          <a:bodyPr/>
          <a:lstStyle/>
          <a:p>
            <a:r>
              <a:rPr lang="en-US" dirty="0" smtClean="0"/>
              <a:t>Public Works: Streets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2779"/>
          <a:stretch>
            <a:fillRect/>
          </a:stretch>
        </p:blipFill>
        <p:spPr>
          <a:xfrm rot="16200000">
            <a:off x="6377542" y="1900788"/>
            <a:ext cx="5197643" cy="366903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606040"/>
            <a:ext cx="3859212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2022 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Annual overlay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 in asphalt repair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Additional funding for sidewalk repair/improvement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TMDL implementation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Avenue construction   </a:t>
            </a:r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1122839">
            <a:off x="5915757" y="579260"/>
            <a:ext cx="3011857" cy="168507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792582">
            <a:off x="6309165" y="812219"/>
            <a:ext cx="2225040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810" indent="9525" algn="ctr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4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All 700 yards of sediment collected in the street sweepers is recycled into class 5 for other road projects</a:t>
            </a:r>
            <a:endParaRPr lang="en-US" sz="14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022694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88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8" y="702732"/>
            <a:ext cx="3860259" cy="1735668"/>
          </a:xfrm>
        </p:spPr>
        <p:txBody>
          <a:bodyPr/>
          <a:lstStyle/>
          <a:p>
            <a:r>
              <a:rPr lang="en-US" dirty="0" smtClean="0"/>
              <a:t>Public Works: Parks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2779"/>
          <a:stretch>
            <a:fillRect/>
          </a:stretch>
        </p:blipFill>
        <p:spPr>
          <a:xfrm rot="16200000">
            <a:off x="6091443" y="1629672"/>
            <a:ext cx="5067884" cy="35774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676525"/>
            <a:ext cx="3859212" cy="385572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High use during first full year of City Park </a:t>
            </a:r>
            <a:r>
              <a:rPr lang="en-US" altLang="en-US" dirty="0" err="1">
                <a:latin typeface="+mj-lt"/>
                <a:ea typeface="Arial Unicode MS" charset="0"/>
                <a:cs typeface="Arial Unicode MS" charset="0"/>
              </a:rPr>
              <a:t>Pickleball</a:t>
            </a: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 courts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Planning stages for </a:t>
            </a:r>
            <a:r>
              <a:rPr lang="en-US" altLang="en-US" dirty="0" smtClean="0">
                <a:latin typeface="+mj-lt"/>
                <a:ea typeface="Arial Unicode MS" charset="0"/>
                <a:cs typeface="Arial Unicode MS" charset="0"/>
              </a:rPr>
              <a:t>improvements </a:t>
            </a: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to </a:t>
            </a:r>
            <a:r>
              <a:rPr lang="en-US" altLang="en-US" dirty="0" err="1">
                <a:latin typeface="+mj-lt"/>
                <a:ea typeface="Arial Unicode MS" charset="0"/>
                <a:cs typeface="Arial Unicode MS" charset="0"/>
              </a:rPr>
              <a:t>Knute</a:t>
            </a: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 Nelson Memorial Park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Lease Program for Public Works Vehicles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Management of additional trails/sidewalks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11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 rot="21122839">
            <a:off x="8718116" y="4932324"/>
            <a:ext cx="2854653" cy="15389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792582">
            <a:off x="9032922" y="5162346"/>
            <a:ext cx="222504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810" indent="9525" algn="ctr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2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The Park Department maintains 250 acres of land:  22 parks, 3 parking lots and 20,000 flowering plants.</a:t>
            </a:r>
            <a:endParaRPr lang="en-US" sz="12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997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a budget?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budget is the single most important policy document a local government </a:t>
            </a:r>
            <a:r>
              <a:rPr lang="en-US" dirty="0" smtClean="0"/>
              <a:t>adopts</a:t>
            </a:r>
          </a:p>
          <a:p>
            <a:r>
              <a:rPr lang="en-US" dirty="0" smtClean="0"/>
              <a:t>Statement of Priorities</a:t>
            </a:r>
          </a:p>
          <a:p>
            <a:r>
              <a:rPr lang="en-US" dirty="0" smtClean="0"/>
              <a:t>Control, Management, and Planning Tool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22" y="568919"/>
            <a:ext cx="4103489" cy="5471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982985" y="6013271"/>
            <a:ext cx="609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WHY: To Make Alexandria the Place You Choose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5498087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08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143000"/>
            <a:ext cx="3860259" cy="990600"/>
          </a:xfrm>
        </p:spPr>
        <p:txBody>
          <a:bodyPr anchor="t"/>
          <a:lstStyle/>
          <a:p>
            <a:r>
              <a:rPr lang="en-US" dirty="0" smtClean="0"/>
              <a:t>Airport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470"/>
          <a:stretch>
            <a:fillRect/>
          </a:stretch>
        </p:blipFill>
        <p:spPr>
          <a:xfrm>
            <a:off x="6766945" y="1143000"/>
            <a:ext cx="3834380" cy="543220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133600"/>
            <a:ext cx="3859212" cy="4131013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ea typeface="Calibri" panose="020F0502020204030204" pitchFamily="34" charset="0"/>
              </a:rPr>
              <a:t>Alexandria’s airport ranks 13</a:t>
            </a:r>
            <a:r>
              <a:rPr lang="en-US" baseline="30000" dirty="0">
                <a:latin typeface="+mj-lt"/>
                <a:ea typeface="Calibri" panose="020F0502020204030204" pitchFamily="34" charset="0"/>
              </a:rPr>
              <a:t>th</a:t>
            </a:r>
            <a:r>
              <a:rPr lang="en-US" dirty="0">
                <a:latin typeface="+mj-lt"/>
                <a:ea typeface="Calibri" panose="020F0502020204030204" pitchFamily="34" charset="0"/>
              </a:rPr>
              <a:t> busiest among all 134 public airports in the state for number of based aircraft, including all commercial airports such as MSP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ea typeface="Calibri" panose="020F0502020204030204" pitchFamily="34" charset="0"/>
              </a:rPr>
              <a:t>Completion of new 10 unit T-hanger; rental spaces are now filled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  <a:ea typeface="Calibri" panose="020F0502020204030204" pitchFamily="34" charset="0"/>
              </a:rPr>
              <a:t>Bellanca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 Building renovation is compete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ea typeface="Calibri" panose="020F0502020204030204" pitchFamily="34" charset="0"/>
              </a:rPr>
              <a:t>GPS Instrument approach on Runway 13 is being evaluated and drafted by FAA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ea typeface="Calibri" panose="020F0502020204030204" pitchFamily="34" charset="0"/>
              </a:rPr>
              <a:t>New fuel system in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ea typeface="Calibri" panose="020F0502020204030204" pitchFamily="34" charset="0"/>
              </a:rPr>
              <a:t>Runway reconstruction in 2023 or 2024 with upgraded lighting system</a:t>
            </a:r>
            <a:endParaRPr lang="en-US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 rot="21122839">
            <a:off x="5947942" y="621186"/>
            <a:ext cx="2854653" cy="15389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792582">
            <a:off x="6205597" y="812054"/>
            <a:ext cx="22250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810" indent="9525" algn="ctr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2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The current land of the AXN was once an open land known at  </a:t>
            </a:r>
            <a:r>
              <a:rPr lang="en-US" sz="1200" dirty="0" err="1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Raiter’s</a:t>
            </a:r>
            <a:r>
              <a:rPr lang="en-US" sz="12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 Pasture. Airplanes were allowed to land in any direction.</a:t>
            </a:r>
            <a:endParaRPr lang="en-US" sz="12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64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4625312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132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728" y="1143000"/>
            <a:ext cx="3860259" cy="1735668"/>
          </a:xfrm>
        </p:spPr>
        <p:txBody>
          <a:bodyPr/>
          <a:lstStyle/>
          <a:p>
            <a:r>
              <a:rPr lang="en-US" dirty="0" smtClean="0"/>
              <a:t>Community Development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r="16828"/>
          <a:stretch>
            <a:fillRect/>
          </a:stretch>
        </p:blipFill>
        <p:spPr>
          <a:xfrm>
            <a:off x="6343177" y="1719015"/>
            <a:ext cx="5310000" cy="389068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878667"/>
            <a:ext cx="3859212" cy="33178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building inspector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Significant increase in building permits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Enhanced abatement of nuisances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Addition of Community Development staff in 2022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 rot="21122839">
            <a:off x="8960071" y="4840232"/>
            <a:ext cx="2854653" cy="15389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0792582">
            <a:off x="9237596" y="5051030"/>
            <a:ext cx="2299602" cy="126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810" indent="9525" algn="ctr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Building </a:t>
            </a:r>
            <a:r>
              <a:rPr lang="en-US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Dept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serves over 71 square miles of area: 18 COA, 30 2-mile radius and 24 Alex Township.</a:t>
            </a:r>
            <a:endParaRPr lang="en-US" sz="14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48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380995"/>
              </p:ext>
            </p:extLst>
          </p:nvPr>
        </p:nvGraphicFramePr>
        <p:xfrm>
          <a:off x="1155700" y="2603500"/>
          <a:ext cx="4827588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16524692"/>
              </p:ext>
            </p:extLst>
          </p:nvPr>
        </p:nvGraphicFramePr>
        <p:xfrm>
          <a:off x="6208713" y="2603500"/>
          <a:ext cx="4827587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761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118681"/>
            <a:ext cx="3860259" cy="1062544"/>
          </a:xfrm>
        </p:spPr>
        <p:txBody>
          <a:bodyPr anchor="t"/>
          <a:lstStyle/>
          <a:p>
            <a:r>
              <a:rPr lang="en-US" dirty="0" smtClean="0"/>
              <a:t>Assessing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470"/>
          <a:stretch>
            <a:fillRect/>
          </a:stretch>
        </p:blipFill>
        <p:spPr>
          <a:xfrm>
            <a:off x="6547870" y="1143000"/>
            <a:ext cx="4940496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1828801"/>
            <a:ext cx="3859212" cy="436771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This department directs and manages the valuation and classification of all property in the </a:t>
            </a:r>
            <a:r>
              <a:rPr lang="en-US" altLang="en-US" dirty="0" smtClean="0">
                <a:latin typeface="+mj-lt"/>
                <a:ea typeface="Arial Unicode MS" charset="0"/>
                <a:cs typeface="Arial Unicode MS" charset="0"/>
              </a:rPr>
              <a:t>City.</a:t>
            </a:r>
            <a:endParaRPr lang="en-US" altLang="en-US" dirty="0">
              <a:latin typeface="+mj-lt"/>
              <a:ea typeface="Arial Unicode MS" charset="0"/>
              <a:cs typeface="Arial Unicode MS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  <a:ea typeface="Arial Unicode MS" charset="0"/>
                <a:cs typeface="Arial Unicode MS" charset="0"/>
              </a:rPr>
              <a:t>Integration </a:t>
            </a: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of new Assistant City Assessor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Adjusting typical duties due to </a:t>
            </a:r>
            <a:r>
              <a:rPr lang="en-US" altLang="en-US" dirty="0" smtClean="0">
                <a:latin typeface="+mj-lt"/>
                <a:ea typeface="Arial Unicode MS" charset="0"/>
                <a:cs typeface="Arial Unicode MS" charset="0"/>
              </a:rPr>
              <a:t>COVID-19</a:t>
            </a:r>
            <a:endParaRPr lang="en-US" altLang="en-US" dirty="0">
              <a:latin typeface="+mj-lt"/>
              <a:ea typeface="Arial Unicode MS" charset="0"/>
              <a:cs typeface="Arial Unicode MS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dirty="0">
                <a:latin typeface="+mj-lt"/>
                <a:ea typeface="Calibri" panose="020F0502020204030204" pitchFamily="34" charset="0"/>
              </a:rPr>
              <a:t>Houses of all types/conditions selling after being on the market for only days or even hours, rather than weeks or months as is 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typical</a:t>
            </a:r>
            <a:endParaRPr lang="en-US" dirty="0"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dirty="0">
                <a:latin typeface="+mj-lt"/>
                <a:ea typeface="Calibri" panose="020F0502020204030204" pitchFamily="34" charset="0"/>
              </a:rPr>
              <a:t>New homes being built and sold even with the spike in building material costs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dirty="0">
                <a:latin typeface="+mj-lt"/>
                <a:ea typeface="Calibri" panose="020F0502020204030204" pitchFamily="34" charset="0"/>
              </a:rPr>
              <a:t>Median sale price of single family homes is over $230,000, up from $210,000 last 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year</a:t>
            </a:r>
            <a:endParaRPr lang="en-US" dirty="0">
              <a:latin typeface="+mj-lt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1122839">
            <a:off x="9244615" y="4945536"/>
            <a:ext cx="2854653" cy="15389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792582">
            <a:off x="9631746" y="5271535"/>
            <a:ext cx="2225040" cy="102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810" indent="9525" algn="ctr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4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Sales of mobile home parks are relatively rare, but 2 happened in 2021</a:t>
            </a:r>
            <a:endParaRPr lang="en-US" sz="14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41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512444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79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729" y="1143000"/>
            <a:ext cx="3860259" cy="1735668"/>
          </a:xfrm>
        </p:spPr>
        <p:txBody>
          <a:bodyPr/>
          <a:lstStyle/>
          <a:p>
            <a:r>
              <a:rPr lang="en-US" dirty="0" smtClean="0"/>
              <a:t>Administration/ Finance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470"/>
          <a:stretch>
            <a:fillRect/>
          </a:stretch>
        </p:blipFill>
        <p:spPr>
          <a:xfrm>
            <a:off x="6776470" y="1030428"/>
            <a:ext cx="3796280" cy="537823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005847"/>
            <a:ext cx="3859212" cy="3200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Implementation of new HR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Management of CARES Act &amp; ARPA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policy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Finance presentations to City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Focus on employee wellness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strategies for acquisition of capital equipment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1122839">
            <a:off x="5917744" y="373535"/>
            <a:ext cx="2854653" cy="15389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792582">
            <a:off x="6166591" y="505443"/>
            <a:ext cx="237757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810" indent="9525" algn="ctr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2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The City of Alexandria is expected to receive $1,462,600 in Fiscal Recovery Funds through the American Rescue Plan Act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534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9621207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76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456" y="1143000"/>
            <a:ext cx="3860259" cy="1735668"/>
          </a:xfrm>
        </p:spPr>
        <p:txBody>
          <a:bodyPr/>
          <a:lstStyle/>
          <a:p>
            <a:r>
              <a:rPr lang="en-US" dirty="0" smtClean="0"/>
              <a:t>Liquor Stores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470"/>
          <a:stretch>
            <a:fillRect/>
          </a:stretch>
        </p:blipFill>
        <p:spPr>
          <a:xfrm>
            <a:off x="6566924" y="864113"/>
            <a:ext cx="3729601" cy="528376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996119"/>
            <a:ext cx="3859212" cy="3151762"/>
          </a:xfrm>
        </p:spPr>
        <p:txBody>
          <a:bodyPr/>
          <a:lstStyle/>
          <a:p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* Downtown and Plaza Liquor Stores operate as a separate Enterprise Fund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2020 and 2021 have seen significant increase in sales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Evaluating how to use liquor stores funds for specific capital projects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Arial Unicode MS" charset="0"/>
                <a:cs typeface="Arial Unicode MS" charset="0"/>
              </a:rPr>
              <a:t>New website with online ordering </a:t>
            </a:r>
            <a:r>
              <a:rPr lang="en-US" altLang="en-US" dirty="0" smtClean="0">
                <a:latin typeface="+mj-lt"/>
                <a:ea typeface="Arial Unicode MS" charset="0"/>
                <a:cs typeface="Arial Unicode MS" charset="0"/>
              </a:rPr>
              <a:t>is now live</a:t>
            </a:r>
            <a:endParaRPr lang="en-US" altLang="en-US" dirty="0">
              <a:latin typeface="+mj-lt"/>
              <a:ea typeface="Arial Unicode MS" charset="0"/>
              <a:cs typeface="Arial Unicode MS" charset="0"/>
            </a:endParaRPr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1122839">
            <a:off x="8775245" y="4945536"/>
            <a:ext cx="2854653" cy="15389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792582">
            <a:off x="9090051" y="5245128"/>
            <a:ext cx="2225040" cy="93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810" indent="9525" algn="ctr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2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Shop ONLINE! </a:t>
            </a:r>
          </a:p>
          <a:p>
            <a:pPr marR="3810" indent="9525" algn="ctr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 lang="en-US" sz="1200" dirty="0" smtClean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R="3810" indent="9525" algn="ctr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2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Alexandrialiquor.com</a:t>
            </a:r>
            <a:endParaRPr lang="en-US" sz="12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270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2022 Budget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Budget Committee: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Meets April-August</a:t>
            </a:r>
          </a:p>
          <a:p>
            <a:pPr lvl="1"/>
            <a:r>
              <a:rPr lang="en-US" dirty="0" smtClean="0"/>
              <a:t>Review </a:t>
            </a:r>
            <a:r>
              <a:rPr lang="en-US" dirty="0"/>
              <a:t>budget requests from outside entities and department heads</a:t>
            </a:r>
          </a:p>
          <a:p>
            <a:pPr lvl="1"/>
            <a:r>
              <a:rPr lang="en-US" dirty="0" smtClean="0"/>
              <a:t>Recommendation </a:t>
            </a:r>
            <a:r>
              <a:rPr lang="en-US" dirty="0"/>
              <a:t>to City Council</a:t>
            </a:r>
          </a:p>
          <a:p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What Happens Tonight: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Beginning, not the end</a:t>
            </a:r>
          </a:p>
          <a:p>
            <a:r>
              <a:rPr lang="en-US" dirty="0"/>
              <a:t>Tonight’s purpose to adopt a preliminary tax levy and budget</a:t>
            </a:r>
          </a:p>
          <a:p>
            <a:r>
              <a:rPr lang="en-US" dirty="0"/>
              <a:t>Going forward, the proposed tax levy can go down, but cannot go up</a:t>
            </a:r>
          </a:p>
          <a:p>
            <a:r>
              <a:rPr lang="en-US" dirty="0"/>
              <a:t>All other budget elements still can be modified</a:t>
            </a:r>
          </a:p>
          <a:p>
            <a:r>
              <a:rPr lang="en-US" dirty="0"/>
              <a:t>Truth in Taxation Hearing on </a:t>
            </a:r>
            <a:r>
              <a:rPr lang="en-US"/>
              <a:t>December </a:t>
            </a:r>
            <a:r>
              <a:rPr lang="en-US" smtClean="0"/>
              <a:t>13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 descr="Gestión Integral. Gestión de un tod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96" y="4752975"/>
            <a:ext cx="2232597" cy="167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4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9697827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98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4411" y="2066350"/>
            <a:ext cx="4343400" cy="2286000"/>
          </a:xfrm>
        </p:spPr>
        <p:txBody>
          <a:bodyPr/>
          <a:lstStyle/>
          <a:p>
            <a:r>
              <a:rPr lang="en-US" dirty="0" smtClean="0"/>
              <a:t>2022 Budget Analysis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80" y="1256360"/>
            <a:ext cx="5760720" cy="4468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60" y="5011987"/>
            <a:ext cx="5909221" cy="138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2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Comparison: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$7,964,897 from the property tax levy (7.90% increase from 2021)</a:t>
            </a:r>
          </a:p>
          <a:p>
            <a:r>
              <a:rPr lang="en-US" dirty="0" smtClean="0"/>
              <a:t>Operating Budget (General Fund) increases by $404,610(4.05%)</a:t>
            </a:r>
          </a:p>
          <a:p>
            <a:r>
              <a:rPr lang="en-US" dirty="0" smtClean="0"/>
              <a:t>$5,524,129 from other revenue sources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2793159" cy="2895599"/>
          </a:xfrm>
        </p:spPr>
        <p:txBody>
          <a:bodyPr/>
          <a:lstStyle/>
          <a:p>
            <a:r>
              <a:rPr lang="en-US" dirty="0" smtClean="0"/>
              <a:t>2021 Actual vs. 2022 Proposed</a:t>
            </a:r>
            <a:endParaRPr lang="en-US" dirty="0"/>
          </a:p>
        </p:txBody>
      </p:sp>
      <p:pic>
        <p:nvPicPr>
          <p:cNvPr id="5" name="Picture 4" descr="Feeling Broke and Hopeless? Don’t File for Bankruptc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3" y="3934047"/>
            <a:ext cx="2576676" cy="187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4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Revenue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Government Aid – $1,591,153</a:t>
            </a:r>
          </a:p>
          <a:p>
            <a:r>
              <a:rPr lang="en-US" dirty="0" smtClean="0"/>
              <a:t>ALP Payment-in-Lieu of Taxes – $1,000,000</a:t>
            </a:r>
          </a:p>
          <a:p>
            <a:r>
              <a:rPr lang="en-US" dirty="0" smtClean="0"/>
              <a:t>RCC Ice Rental – $473,267</a:t>
            </a:r>
          </a:p>
          <a:p>
            <a:r>
              <a:rPr lang="en-US" dirty="0" smtClean="0"/>
              <a:t>Building Permits - $375,000</a:t>
            </a:r>
          </a:p>
          <a:p>
            <a:r>
              <a:rPr lang="en-US" dirty="0" smtClean="0"/>
              <a:t>Natural Gas Franchise Fee - $325,000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Top Five Revenue Sources after Property Taxes: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City tax dollars spent?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42383843"/>
              </p:ext>
            </p:extLst>
          </p:nvPr>
        </p:nvGraphicFramePr>
        <p:xfrm>
          <a:off x="-68904" y="2603499"/>
          <a:ext cx="7908587" cy="3809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1169645599"/>
                  </p:ext>
                </p:extLst>
              </p:nvPr>
            </p:nvGraphicFramePr>
            <p:xfrm>
              <a:off x="7839683" y="2743064"/>
              <a:ext cx="4140200" cy="35306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7" name="Content Placeholder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39683" y="2743064"/>
                <a:ext cx="4140200" cy="35306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2"/>
          <p:cNvSpPr txBox="1"/>
          <p:nvPr/>
        </p:nvSpPr>
        <p:spPr>
          <a:xfrm>
            <a:off x="9326377" y="4230619"/>
            <a:ext cx="1166812" cy="866775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/>
              <a:t>$0.61</a:t>
            </a:r>
          </a:p>
        </p:txBody>
      </p:sp>
      <p:sp>
        <p:nvSpPr>
          <p:cNvPr id="2" name="TextBox 1"/>
          <p:cNvSpPr txBox="1"/>
          <p:nvPr/>
        </p:nvSpPr>
        <p:spPr>
          <a:xfrm rot="20006601">
            <a:off x="10756900" y="4080496"/>
            <a:ext cx="622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$0.21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9786568">
            <a:off x="8749743" y="5168208"/>
            <a:ext cx="622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$0.06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7535399">
            <a:off x="9300951" y="5565107"/>
            <a:ext cx="622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$0.07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3908232">
            <a:off x="10020895" y="5674346"/>
            <a:ext cx="622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$0.10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1408284">
            <a:off x="8453926" y="4711936"/>
            <a:ext cx="622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</a:rPr>
              <a:t>$0.04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161307">
            <a:off x="8517426" y="4297246"/>
            <a:ext cx="622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</a:rPr>
              <a:t>$0.03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Bottom Line: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2022, house valued at $210,000 pays $839.66</a:t>
            </a:r>
          </a:p>
          <a:p>
            <a:r>
              <a:rPr lang="en-US" dirty="0" smtClean="0"/>
              <a:t>In 2018, a house valued at $210,000 paid $855.68</a:t>
            </a:r>
          </a:p>
          <a:p>
            <a:r>
              <a:rPr lang="en-US" dirty="0" smtClean="0"/>
              <a:t>How can this be? Growth in Tax Base</a:t>
            </a:r>
          </a:p>
          <a:p>
            <a:pPr lvl="1"/>
            <a:r>
              <a:rPr lang="en-US" dirty="0" smtClean="0"/>
              <a:t>20.7% growth from 2018-2022</a:t>
            </a:r>
          </a:p>
          <a:p>
            <a:r>
              <a:rPr lang="en-US" dirty="0" smtClean="0"/>
              <a:t>Growth is a combination of new development and increased property values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05779069"/>
              </p:ext>
            </p:extLst>
          </p:nvPr>
        </p:nvGraphicFramePr>
        <p:xfrm>
          <a:off x="6208713" y="2603500"/>
          <a:ext cx="4827587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841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Center Comparison</a:t>
            </a: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976381043"/>
              </p:ext>
            </p:extLst>
          </p:nvPr>
        </p:nvGraphicFramePr>
        <p:xfrm>
          <a:off x="1152144" y="2002246"/>
          <a:ext cx="1009303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52144" y="2299814"/>
            <a:ext cx="1040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How does Alexandria stack up against 22 other regional center in some key budget/tax metrics?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0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22" y="1614975"/>
            <a:ext cx="6486769" cy="4324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Tell us what you think!</a:t>
            </a:r>
          </a:p>
          <a:p>
            <a:r>
              <a:rPr lang="en-US" dirty="0"/>
              <a:t>Participate in the Final Budget Hearing on December 13, 2021 at 7:15pm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7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2022 Budget Highlights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2021 Budget was Defined by COVID: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/>
              <a:t>Early Retirement Program</a:t>
            </a:r>
          </a:p>
          <a:p>
            <a:pPr lvl="1"/>
            <a:r>
              <a:rPr lang="en-US" dirty="0"/>
              <a:t>Eliminated </a:t>
            </a:r>
            <a:r>
              <a:rPr lang="en-US" dirty="0" smtClean="0"/>
              <a:t>positions</a:t>
            </a:r>
          </a:p>
          <a:p>
            <a:pPr lvl="1"/>
            <a:r>
              <a:rPr lang="en-US" dirty="0" smtClean="0"/>
              <a:t>Flat budget for non-personnel items</a:t>
            </a:r>
            <a:endParaRPr lang="en-US" dirty="0"/>
          </a:p>
          <a:p>
            <a:pPr lvl="1"/>
            <a:r>
              <a:rPr lang="en-US" dirty="0"/>
              <a:t>Smallest levy increase in many </a:t>
            </a:r>
            <a:r>
              <a:rPr lang="en-US" dirty="0" smtClean="0"/>
              <a:t>years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 dirty="0"/>
              <a:t>2022 Budget </a:t>
            </a:r>
            <a:r>
              <a:rPr lang="en-US" sz="2000" dirty="0" smtClean="0"/>
              <a:t>Priorities: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1"/>
            <a:r>
              <a:rPr lang="en-US" smtClean="0"/>
              <a:t>Evaluate impacts of COVID</a:t>
            </a:r>
          </a:p>
          <a:p>
            <a:pPr lvl="1"/>
            <a:r>
              <a:rPr lang="en-US" dirty="0" smtClean="0"/>
              <a:t>Strategic </a:t>
            </a:r>
            <a:r>
              <a:rPr lang="en-US" dirty="0"/>
              <a:t>use of tax levy and ARPA funds to enhance services</a:t>
            </a:r>
          </a:p>
          <a:p>
            <a:pPr lvl="1"/>
            <a:r>
              <a:rPr lang="en-US" dirty="0"/>
              <a:t>Replace lost positions with positions of highest need as determined by the City </a:t>
            </a:r>
            <a:r>
              <a:rPr lang="en-US" dirty="0" smtClean="0"/>
              <a:t>Council	</a:t>
            </a:r>
          </a:p>
          <a:p>
            <a:pPr lvl="2"/>
            <a:r>
              <a:rPr lang="en-US" dirty="0" smtClean="0"/>
              <a:t>Information Technology</a:t>
            </a:r>
          </a:p>
          <a:p>
            <a:pPr lvl="2"/>
            <a:r>
              <a:rPr lang="en-US" dirty="0" smtClean="0"/>
              <a:t>Police</a:t>
            </a:r>
          </a:p>
          <a:p>
            <a:pPr lvl="2"/>
            <a:r>
              <a:rPr lang="en-US" dirty="0" smtClean="0"/>
              <a:t>Community Development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9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Proposed Budget Breakdown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2022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7" b="15181"/>
          <a:stretch/>
        </p:blipFill>
        <p:spPr>
          <a:xfrm>
            <a:off x="1333500" y="717266"/>
            <a:ext cx="9144000" cy="2787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1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24925" y="2634178"/>
            <a:ext cx="3838914" cy="1679343"/>
            <a:chOff x="982238" y="591"/>
            <a:chExt cx="4751282" cy="193791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982238" y="591"/>
              <a:ext cx="4751282" cy="1937919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 txBox="1"/>
            <p:nvPr/>
          </p:nvSpPr>
          <p:spPr>
            <a:xfrm>
              <a:off x="1038998" y="57352"/>
              <a:ext cx="4637762" cy="1824399"/>
            </a:xfrm>
            <a:prstGeom prst="rect">
              <a:avLst/>
            </a:prstGeom>
            <a:solidFill>
              <a:schemeClr val="accent2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kern="1200" dirty="0" smtClean="0"/>
                <a:t>2022 </a:t>
              </a:r>
              <a:r>
                <a:rPr lang="en-US" sz="2200" b="1" dirty="0" smtClean="0"/>
                <a:t>General Fund Budget</a:t>
              </a:r>
              <a:endParaRPr lang="en-US" sz="2200" b="1" kern="12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47802" y="3507117"/>
            <a:ext cx="27931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$10,401,211</a:t>
            </a:r>
            <a:endParaRPr lang="en-US" sz="30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6934119"/>
              </p:ext>
            </p:extLst>
          </p:nvPr>
        </p:nvGraphicFramePr>
        <p:xfrm>
          <a:off x="5251770" y="1333498"/>
          <a:ext cx="6547881" cy="502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307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0305" y="2673994"/>
            <a:ext cx="3838914" cy="1679343"/>
            <a:chOff x="982238" y="591"/>
            <a:chExt cx="4751282" cy="1937919"/>
          </a:xfrm>
          <a:solidFill>
            <a:schemeClr val="accent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Rounded Rectangle 10"/>
            <p:cNvSpPr/>
            <p:nvPr/>
          </p:nvSpPr>
          <p:spPr>
            <a:xfrm>
              <a:off x="982238" y="591"/>
              <a:ext cx="4751282" cy="1937919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 txBox="1"/>
            <p:nvPr/>
          </p:nvSpPr>
          <p:spPr>
            <a:xfrm>
              <a:off x="1038998" y="57352"/>
              <a:ext cx="4637763" cy="182439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kern="1200" dirty="0" smtClean="0"/>
                <a:t>2022 </a:t>
              </a:r>
              <a:r>
                <a:rPr lang="en-US" sz="2200" b="1" dirty="0" smtClean="0"/>
                <a:t>Debt &amp; Discretionary Fund Levies</a:t>
              </a:r>
              <a:endParaRPr lang="en-US" sz="2200" b="1" kern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43182" y="3513665"/>
            <a:ext cx="27931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$3,077,815</a:t>
            </a:r>
            <a:endParaRPr lang="en-US" sz="30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51779"/>
              </p:ext>
            </p:extLst>
          </p:nvPr>
        </p:nvGraphicFramePr>
        <p:xfrm>
          <a:off x="5090376" y="1406559"/>
          <a:ext cx="6761737" cy="5169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283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2022 Proposed budget </a:t>
            </a:r>
            <a:r>
              <a:rPr lang="en-US" dirty="0" smtClean="0"/>
              <a:t>Breakdown: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37425" y="4312920"/>
            <a:ext cx="342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2022 Proposed Levy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37425" y="2057400"/>
            <a:ext cx="342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2022 Proposed Total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88255335"/>
              </p:ext>
            </p:extLst>
          </p:nvPr>
        </p:nvGraphicFramePr>
        <p:xfrm>
          <a:off x="4984432" y="9482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34262" y="1462499"/>
            <a:ext cx="1721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2022 General Fund Budget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634262" y="3579779"/>
            <a:ext cx="1721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2022 Debt &amp; Discretionary Levies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634262" y="5700546"/>
            <a:ext cx="1721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2022 Proposed Total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562289" y="3973348"/>
            <a:ext cx="189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2022 Proposed Levy Increase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Alignment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Operational Excellence</a:t>
            </a:r>
          </a:p>
          <a:p>
            <a:r>
              <a:rPr lang="en-US" dirty="0" smtClean="0"/>
              <a:t>Long Term Planning</a:t>
            </a:r>
          </a:p>
          <a:p>
            <a:r>
              <a:rPr lang="en-US" dirty="0" smtClean="0"/>
              <a:t>Sustainable Infrastructure</a:t>
            </a:r>
          </a:p>
          <a:p>
            <a:r>
              <a:rPr lang="en-US" dirty="0" smtClean="0"/>
              <a:t>Safe Communities</a:t>
            </a:r>
          </a:p>
          <a:p>
            <a:r>
              <a:rPr lang="en-US" dirty="0" smtClean="0"/>
              <a:t>Economic Vitality</a:t>
            </a:r>
          </a:p>
          <a:p>
            <a:r>
              <a:rPr lang="en-US" dirty="0" smtClean="0"/>
              <a:t>Communications</a:t>
            </a:r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33" y="5298002"/>
            <a:ext cx="4568649" cy="107263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07" y="1180821"/>
            <a:ext cx="5489575" cy="411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184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680</TotalTime>
  <Words>1166</Words>
  <Application>Microsoft Office PowerPoint</Application>
  <PresentationFormat>Widescreen</PresentationFormat>
  <Paragraphs>193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 Unicode MS</vt:lpstr>
      <vt:lpstr>Arial</vt:lpstr>
      <vt:lpstr>Calibri</vt:lpstr>
      <vt:lpstr>Century Gothic</vt:lpstr>
      <vt:lpstr>Poppins Light</vt:lpstr>
      <vt:lpstr>Symbol</vt:lpstr>
      <vt:lpstr>Wingdings 3</vt:lpstr>
      <vt:lpstr>Ion Boardroom</vt:lpstr>
      <vt:lpstr>PowerPoint Presentation</vt:lpstr>
      <vt:lpstr>What is a budget?</vt:lpstr>
      <vt:lpstr>2022 Budget Process</vt:lpstr>
      <vt:lpstr>2022 Budget Highlights</vt:lpstr>
      <vt:lpstr>Proposed Budget Breakdown</vt:lpstr>
      <vt:lpstr>PowerPoint Presentation</vt:lpstr>
      <vt:lpstr>PowerPoint Presentation</vt:lpstr>
      <vt:lpstr>2022 Proposed budget Breakdown:</vt:lpstr>
      <vt:lpstr>Strategic Alignment</vt:lpstr>
      <vt:lpstr>2022 Operating Budget</vt:lpstr>
      <vt:lpstr>Police Department</vt:lpstr>
      <vt:lpstr>PowerPoint Presentation</vt:lpstr>
      <vt:lpstr>Fire Department -Emergency Mgmt</vt:lpstr>
      <vt:lpstr>PowerPoint Presentation</vt:lpstr>
      <vt:lpstr>Runestone Community Center</vt:lpstr>
      <vt:lpstr>PowerPoint Presentation</vt:lpstr>
      <vt:lpstr>Public Works: Streets</vt:lpstr>
      <vt:lpstr>PowerPoint Presentation</vt:lpstr>
      <vt:lpstr>Public Works: Parks</vt:lpstr>
      <vt:lpstr>PowerPoint Presentation</vt:lpstr>
      <vt:lpstr>Airport</vt:lpstr>
      <vt:lpstr>PowerPoint Presentation</vt:lpstr>
      <vt:lpstr>Community Development</vt:lpstr>
      <vt:lpstr>PowerPoint Presentation</vt:lpstr>
      <vt:lpstr>Assessing</vt:lpstr>
      <vt:lpstr>PowerPoint Presentation</vt:lpstr>
      <vt:lpstr>Administration/ Finance</vt:lpstr>
      <vt:lpstr>PowerPoint Presentation</vt:lpstr>
      <vt:lpstr>Liquor Stores</vt:lpstr>
      <vt:lpstr>PowerPoint Presentation</vt:lpstr>
      <vt:lpstr>2022 Budget Analysis </vt:lpstr>
      <vt:lpstr>Budget Comparison:</vt:lpstr>
      <vt:lpstr>Revenue Sources</vt:lpstr>
      <vt:lpstr>How are City tax dollars spent? </vt:lpstr>
      <vt:lpstr>The Bottom Line: </vt:lpstr>
      <vt:lpstr>Regional Center Comparison</vt:lpstr>
      <vt:lpstr>What’s Next?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Koskiniemi</dc:creator>
  <cp:lastModifiedBy>Heather Koskiniemi</cp:lastModifiedBy>
  <cp:revision>83</cp:revision>
  <dcterms:created xsi:type="dcterms:W3CDTF">2021-09-22T00:41:35Z</dcterms:created>
  <dcterms:modified xsi:type="dcterms:W3CDTF">2021-11-29T17:45:39Z</dcterms:modified>
</cp:coreProperties>
</file>